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876" r:id="rId2"/>
  </p:sldMasterIdLst>
  <p:notesMasterIdLst>
    <p:notesMasterId r:id="rId23"/>
  </p:notesMasterIdLst>
  <p:sldIdLst>
    <p:sldId id="300" r:id="rId3"/>
    <p:sldId id="386" r:id="rId4"/>
    <p:sldId id="399" r:id="rId5"/>
    <p:sldId id="401" r:id="rId6"/>
    <p:sldId id="400" r:id="rId7"/>
    <p:sldId id="396" r:id="rId8"/>
    <p:sldId id="397" r:id="rId9"/>
    <p:sldId id="389" r:id="rId10"/>
    <p:sldId id="390" r:id="rId11"/>
    <p:sldId id="388" r:id="rId12"/>
    <p:sldId id="391" r:id="rId13"/>
    <p:sldId id="402" r:id="rId14"/>
    <p:sldId id="392" r:id="rId15"/>
    <p:sldId id="393" r:id="rId16"/>
    <p:sldId id="394" r:id="rId17"/>
    <p:sldId id="395" r:id="rId18"/>
    <p:sldId id="372" r:id="rId19"/>
    <p:sldId id="380" r:id="rId20"/>
    <p:sldId id="379" r:id="rId21"/>
    <p:sldId id="381"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B4FF"/>
    <a:srgbClr val="264164"/>
    <a:srgbClr val="1BB7D7"/>
    <a:srgbClr val="70ECFF"/>
    <a:srgbClr val="3F6BA1"/>
    <a:srgbClr val="4F6C9C"/>
    <a:srgbClr val="619FDF"/>
    <a:srgbClr val="282828"/>
    <a:srgbClr val="31B3CC"/>
    <a:srgbClr val="64A4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87551" autoAdjust="0"/>
  </p:normalViewPr>
  <p:slideViewPr>
    <p:cSldViewPr snapToGrid="0" snapToObjects="1">
      <p:cViewPr varScale="1">
        <p:scale>
          <a:sx n="142" d="100"/>
          <a:sy n="142" d="100"/>
        </p:scale>
        <p:origin x="1688" y="17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36" d="100"/>
          <a:sy n="136" d="100"/>
        </p:scale>
        <p:origin x="325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559715-C66E-C341-8207-D0206FD92459}" type="datetimeFigureOut">
              <a:rPr lang="en-US" smtClean="0"/>
              <a:t>8/27/19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F9931-44F7-5643-B836-725618B0F5B9}" type="slidenum">
              <a:rPr lang="en-US" smtClean="0"/>
              <a:t>‹#›</a:t>
            </a:fld>
            <a:endParaRPr lang="en-US" dirty="0"/>
          </a:p>
        </p:txBody>
      </p:sp>
    </p:spTree>
    <p:extLst>
      <p:ext uri="{BB962C8B-B14F-4D97-AF65-F5344CB8AC3E}">
        <p14:creationId xmlns:p14="http://schemas.microsoft.com/office/powerpoint/2010/main" val="18891728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F9931-44F7-5643-B836-725618B0F5B9}" type="slidenum">
              <a:rPr lang="en-US" smtClean="0"/>
              <a:t>1</a:t>
            </a:fld>
            <a:endParaRPr lang="en-US" dirty="0"/>
          </a:p>
        </p:txBody>
      </p:sp>
    </p:spTree>
    <p:extLst>
      <p:ext uri="{BB962C8B-B14F-4D97-AF65-F5344CB8AC3E}">
        <p14:creationId xmlns:p14="http://schemas.microsoft.com/office/powerpoint/2010/main" val="100295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6AF9931-44F7-5643-B836-725618B0F5B9}" type="slidenum">
              <a:rPr lang="en-US" smtClean="0"/>
              <a:t>2</a:t>
            </a:fld>
            <a:endParaRPr lang="en-US" dirty="0"/>
          </a:p>
        </p:txBody>
      </p:sp>
    </p:spTree>
    <p:extLst>
      <p:ext uri="{BB962C8B-B14F-4D97-AF65-F5344CB8AC3E}">
        <p14:creationId xmlns:p14="http://schemas.microsoft.com/office/powerpoint/2010/main" val="148074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6AF9931-44F7-5643-B836-725618B0F5B9}" type="slidenum">
              <a:rPr lang="en-US" smtClean="0"/>
              <a:t>3</a:t>
            </a:fld>
            <a:endParaRPr lang="en-US" dirty="0"/>
          </a:p>
        </p:txBody>
      </p:sp>
    </p:spTree>
    <p:extLst>
      <p:ext uri="{BB962C8B-B14F-4D97-AF65-F5344CB8AC3E}">
        <p14:creationId xmlns:p14="http://schemas.microsoft.com/office/powerpoint/2010/main" val="358050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6AF9931-44F7-5643-B836-725618B0F5B9}" type="slidenum">
              <a:rPr lang="en-US" smtClean="0"/>
              <a:t>4</a:t>
            </a:fld>
            <a:endParaRPr lang="en-US" dirty="0"/>
          </a:p>
        </p:txBody>
      </p:sp>
    </p:spTree>
    <p:extLst>
      <p:ext uri="{BB962C8B-B14F-4D97-AF65-F5344CB8AC3E}">
        <p14:creationId xmlns:p14="http://schemas.microsoft.com/office/powerpoint/2010/main" val="136737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6AF9931-44F7-5643-B836-725618B0F5B9}" type="slidenum">
              <a:rPr lang="en-US" smtClean="0"/>
              <a:t>5</a:t>
            </a:fld>
            <a:endParaRPr lang="en-US" dirty="0"/>
          </a:p>
        </p:txBody>
      </p:sp>
    </p:spTree>
    <p:extLst>
      <p:ext uri="{BB962C8B-B14F-4D97-AF65-F5344CB8AC3E}">
        <p14:creationId xmlns:p14="http://schemas.microsoft.com/office/powerpoint/2010/main" val="3628682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8000" y="410400"/>
            <a:ext cx="7437600" cy="658800"/>
          </a:xfrm>
        </p:spPr>
        <p:txBody>
          <a:bodyPr lIns="0" tIns="0" rIns="0" bIns="0" anchor="ctr" anchorCtr="0"/>
          <a:lstStyle>
            <a:lvl1pPr algn="l">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615600" y="1069200"/>
            <a:ext cx="7920000" cy="808873"/>
          </a:xfrm>
        </p:spPr>
        <p:txBody>
          <a:bodyPr lIns="90000" tIns="46800" rIns="90000" bIns="46800" anchor="t" anchorCtr="0">
            <a:normAutofit/>
          </a:bodyPr>
          <a:lstStyle>
            <a:lvl1pPr marL="0" indent="0" algn="l">
              <a:buNone/>
              <a:defRPr sz="900" b="0" i="0">
                <a:solidFill>
                  <a:schemeClr val="tx2"/>
                </a:solidFill>
                <a:latin typeface="Avenir LT Std 55 Roman" panose="020B0503020203020204"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2230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000" y="410399"/>
            <a:ext cx="7424240" cy="658800"/>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15600" y="1069200"/>
            <a:ext cx="7906640" cy="3747707"/>
          </a:xfrm>
        </p:spPr>
        <p:txBody>
          <a:bodyPr>
            <a:normAutofit/>
          </a:bodyPr>
          <a:lstStyle>
            <a:lvl1pPr>
              <a:defRPr sz="900">
                <a:solidFill>
                  <a:schemeClr val="tx2"/>
                </a:solidFill>
              </a:defRPr>
            </a:lvl1pPr>
            <a:lvl2pPr marL="471488" indent="-135731">
              <a:defRPr sz="900">
                <a:solidFill>
                  <a:schemeClr val="tx2"/>
                </a:solidFill>
              </a:defRPr>
            </a:lvl2pPr>
            <a:lvl3pPr marL="807244" indent="-121444">
              <a:defRPr sz="900">
                <a:solidFill>
                  <a:schemeClr val="tx2"/>
                </a:solidFill>
              </a:defRPr>
            </a:lvl3pPr>
            <a:lvl4pPr marL="1144191" indent="-115491">
              <a:defRPr sz="900">
                <a:solidFill>
                  <a:schemeClr val="tx2"/>
                </a:solidFill>
              </a:defRPr>
            </a:lvl4pPr>
            <a:lvl5pPr marL="1479947" indent="-108347">
              <a:defRPr sz="9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54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raco Regional Footpr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999" y="410399"/>
            <a:ext cx="7423200" cy="658800"/>
          </a:xfrm>
        </p:spPr>
        <p:txBody>
          <a:bodyPr/>
          <a:lstStyle>
            <a:lvl1pPr>
              <a:defRPr>
                <a:solidFill>
                  <a:srgbClr val="3F6BA1"/>
                </a:solidFill>
              </a:defRPr>
            </a:lvl1pPr>
          </a:lstStyle>
          <a:p>
            <a:r>
              <a:rPr lang="en-US"/>
              <a:t>Click to edit Master title style</a:t>
            </a:r>
          </a:p>
        </p:txBody>
      </p:sp>
    </p:spTree>
    <p:extLst>
      <p:ext uri="{BB962C8B-B14F-4D97-AF65-F5344CB8AC3E}">
        <p14:creationId xmlns:p14="http://schemas.microsoft.com/office/powerpoint/2010/main" val="290297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8000" y="410400"/>
            <a:ext cx="7437600" cy="658800"/>
          </a:xfrm>
        </p:spPr>
        <p:txBody>
          <a:bodyPr lIns="0" tIns="0" rIns="0" bIns="0" anchor="ctr" anchorCtr="0"/>
          <a:lstStyle>
            <a:lvl1pPr algn="l">
              <a:defRPr>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615600" y="1069200"/>
            <a:ext cx="7920000" cy="808873"/>
          </a:xfrm>
        </p:spPr>
        <p:txBody>
          <a:bodyPr lIns="90000" tIns="46800" rIns="90000" bIns="46800" anchor="t" anchorCtr="0">
            <a:normAutofit/>
          </a:bodyPr>
          <a:lstStyle>
            <a:lvl1pPr marL="0" indent="0" algn="l">
              <a:buNone/>
              <a:defRPr sz="900" b="0" i="0">
                <a:solidFill>
                  <a:schemeClr val="tx2"/>
                </a:solidFill>
                <a:latin typeface="Avenir LT Std 55 Roman" panose="020B0503020203020204" pitchFamily="34" charset="77"/>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54148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5564" y="410399"/>
            <a:ext cx="7846675" cy="658800"/>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15600" y="1069200"/>
            <a:ext cx="7906640" cy="3747707"/>
          </a:xfrm>
        </p:spPr>
        <p:txBody>
          <a:bodyPr>
            <a:normAutofit/>
          </a:bodyPr>
          <a:lstStyle>
            <a:lvl1pPr>
              <a:defRPr sz="900">
                <a:solidFill>
                  <a:schemeClr val="tx2"/>
                </a:solidFill>
              </a:defRPr>
            </a:lvl1pPr>
            <a:lvl2pPr marL="471488" indent="-135731">
              <a:defRPr sz="900">
                <a:solidFill>
                  <a:schemeClr val="tx2"/>
                </a:solidFill>
              </a:defRPr>
            </a:lvl2pPr>
            <a:lvl3pPr marL="807244" indent="-121444">
              <a:defRPr sz="900">
                <a:solidFill>
                  <a:schemeClr val="tx2"/>
                </a:solidFill>
              </a:defRPr>
            </a:lvl3pPr>
            <a:lvl4pPr marL="1144191" indent="-115491">
              <a:defRPr sz="900">
                <a:solidFill>
                  <a:schemeClr val="tx2"/>
                </a:solidFill>
              </a:defRPr>
            </a:lvl4pPr>
            <a:lvl5pPr marL="1479947" indent="-108347">
              <a:defRPr sz="9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3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raco Regional Footpr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999" y="410399"/>
            <a:ext cx="7423200" cy="658800"/>
          </a:xfrm>
        </p:spPr>
        <p:txBody>
          <a:bodyPr/>
          <a:lstStyle>
            <a:lvl1pPr>
              <a:defRPr>
                <a:solidFill>
                  <a:srgbClr val="3F6BA1"/>
                </a:solidFill>
              </a:defRPr>
            </a:lvl1pPr>
          </a:lstStyle>
          <a:p>
            <a:r>
              <a:rPr lang="en-US"/>
              <a:t>Click to edit Master title style</a:t>
            </a:r>
          </a:p>
        </p:txBody>
      </p:sp>
    </p:spTree>
    <p:extLst>
      <p:ext uri="{BB962C8B-B14F-4D97-AF65-F5344CB8AC3E}">
        <p14:creationId xmlns:p14="http://schemas.microsoft.com/office/powerpoint/2010/main" val="363207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eraco Ecosystem">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000" y="410400"/>
            <a:ext cx="7423200" cy="658800"/>
          </a:xfrm>
          <a:prstGeom prst="rect">
            <a:avLst/>
          </a:prstGeom>
        </p:spPr>
        <p:txBody>
          <a:bodyPr/>
          <a:lstStyle>
            <a:lvl1pPr>
              <a:defRPr>
                <a:solidFill>
                  <a:srgbClr val="3F6BA1"/>
                </a:solidFill>
              </a:defRPr>
            </a:lvl1pPr>
          </a:lstStyle>
          <a:p>
            <a:r>
              <a:rPr lang="en-US"/>
              <a:t>Click to edit Master title style</a:t>
            </a:r>
            <a:endParaRPr lang="en-US" dirty="0"/>
          </a:p>
        </p:txBody>
      </p:sp>
    </p:spTree>
    <p:extLst>
      <p:ext uri="{BB962C8B-B14F-4D97-AF65-F5344CB8AC3E}">
        <p14:creationId xmlns:p14="http://schemas.microsoft.com/office/powerpoint/2010/main" val="1370668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Custom Layout">
    <p:bg>
      <p:bgPr>
        <a:solidFill>
          <a:schemeClr val="bg1"/>
        </a:solidFill>
        <a:effectLst/>
      </p:bgPr>
    </p:bg>
    <p:spTree>
      <p:nvGrpSpPr>
        <p:cNvPr id="1" name=""/>
        <p:cNvGrpSpPr/>
        <p:nvPr/>
      </p:nvGrpSpPr>
      <p:grpSpPr>
        <a:xfrm>
          <a:off x="0" y="0"/>
          <a:ext cx="0" cy="0"/>
          <a:chOff x="0" y="0"/>
          <a:chExt cx="0" cy="0"/>
        </a:xfrm>
      </p:grpSpPr>
      <p:sp>
        <p:nvSpPr>
          <p:cNvPr id="6" name="Content Placeholder 2"/>
          <p:cNvSpPr>
            <a:spLocks noGrp="1"/>
          </p:cNvSpPr>
          <p:nvPr>
            <p:ph idx="1"/>
          </p:nvPr>
        </p:nvSpPr>
        <p:spPr>
          <a:xfrm>
            <a:off x="616346" y="1101887"/>
            <a:ext cx="7906640" cy="3561359"/>
          </a:xfrm>
        </p:spPr>
        <p:txBody>
          <a:bodyPr/>
          <a:lstStyle>
            <a:lvl1pPr>
              <a:defRPr>
                <a:solidFill>
                  <a:srgbClr val="FFFFFF"/>
                </a:solidFill>
              </a:defRPr>
            </a:lvl1pPr>
            <a:lvl2pPr marL="471488" indent="-135731">
              <a:defRPr>
                <a:solidFill>
                  <a:srgbClr val="FFFFFF"/>
                </a:solidFill>
              </a:defRPr>
            </a:lvl2pPr>
            <a:lvl3pPr marL="807244" indent="-121444">
              <a:defRPr>
                <a:solidFill>
                  <a:srgbClr val="FFFFFF"/>
                </a:solidFill>
              </a:defRPr>
            </a:lvl3pPr>
            <a:lvl4pPr marL="1144191" indent="-115491">
              <a:defRPr>
                <a:solidFill>
                  <a:srgbClr val="FFFFFF"/>
                </a:solidFill>
              </a:defRPr>
            </a:lvl4pPr>
            <a:lvl5pPr marL="1479947" indent="-108347">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90117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8000" y="410400"/>
            <a:ext cx="7348640" cy="658800"/>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15600" y="1069200"/>
            <a:ext cx="7906640" cy="3747707"/>
          </a:xfrm>
          <a:prstGeom prst="rect">
            <a:avLst/>
          </a:prstGeom>
        </p:spPr>
        <p:txBody>
          <a:bodyPr vert="horz" lIns="90000" tIns="46800" rIns="90000" bIns="4680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latin typeface="Corbel"/>
                <a:cs typeface="Corbel"/>
              </a:defRPr>
            </a:lvl1pPr>
          </a:lstStyle>
          <a:p>
            <a:fld id="{C28B83F7-7002-3148-905D-B23BF14AFF71}" type="datetimeFigureOut">
              <a:rPr lang="en-US" smtClean="0">
                <a:solidFill>
                  <a:srgbClr val="282828">
                    <a:tint val="75000"/>
                  </a:srgbClr>
                </a:solidFill>
              </a:rPr>
              <a:pPr/>
              <a:t>8/27/19</a:t>
            </a:fld>
            <a:endParaRPr lang="en-US" dirty="0">
              <a:solidFill>
                <a:srgbClr val="282828">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latin typeface="Corbel"/>
                <a:cs typeface="Corbel"/>
              </a:defRPr>
            </a:lvl1pPr>
          </a:lstStyle>
          <a:p>
            <a:endParaRPr lang="en-US" dirty="0">
              <a:solidFill>
                <a:srgbClr val="282828">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latin typeface="Corbel"/>
                <a:cs typeface="Corbel"/>
              </a:defRPr>
            </a:lvl1pPr>
          </a:lstStyle>
          <a:p>
            <a:fld id="{2444DADA-25CD-A347-9553-9A003668A470}" type="slidenum">
              <a:rPr lang="en-US" smtClean="0">
                <a:solidFill>
                  <a:srgbClr val="282828">
                    <a:tint val="75000"/>
                  </a:srgbClr>
                </a:solidFill>
              </a:rPr>
              <a:pPr/>
              <a:t>‹#›</a:t>
            </a:fld>
            <a:endParaRPr lang="en-US" dirty="0">
              <a:solidFill>
                <a:srgbClr val="282828">
                  <a:tint val="75000"/>
                </a:srgbClr>
              </a:solidFill>
            </a:endParaRPr>
          </a:p>
        </p:txBody>
      </p:sp>
    </p:spTree>
    <p:extLst>
      <p:ext uri="{BB962C8B-B14F-4D97-AF65-F5344CB8AC3E}">
        <p14:creationId xmlns:p14="http://schemas.microsoft.com/office/powerpoint/2010/main" val="149629362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4" r:id="rId3"/>
  </p:sldLayoutIdLst>
  <p:txStyles>
    <p:titleStyle>
      <a:lvl1pPr algn="l" defTabSz="342900" rtl="0" eaLnBrk="1" latinLnBrk="0" hangingPunct="1">
        <a:spcBef>
          <a:spcPct val="0"/>
        </a:spcBef>
        <a:buNone/>
        <a:defRPr sz="2400" kern="1200">
          <a:solidFill>
            <a:schemeClr val="tx2"/>
          </a:solidFill>
          <a:latin typeface="Avenir LT Std 55 Roman" panose="020B0503020203020204" pitchFamily="34" charset="77"/>
          <a:ea typeface="+mj-ea"/>
          <a:cs typeface="Avenir LT Std 55 Roman" panose="020B0503020203020204" pitchFamily="34" charset="77"/>
        </a:defRPr>
      </a:lvl1pPr>
    </p:titleStyle>
    <p:bodyStyle>
      <a:lvl1pPr marL="0" indent="0" algn="l" defTabSz="342900" rtl="0" eaLnBrk="1" latinLnBrk="0" hangingPunct="1">
        <a:spcBef>
          <a:spcPct val="20000"/>
        </a:spcBef>
        <a:buFont typeface="Arial"/>
        <a:buNone/>
        <a:defRPr sz="900" b="0" i="0" kern="1200">
          <a:solidFill>
            <a:schemeClr val="tx2"/>
          </a:solidFill>
          <a:latin typeface="Avenir LT Std 55 Roman" panose="020B0503020203020204" pitchFamily="34" charset="77"/>
          <a:ea typeface="+mn-ea"/>
          <a:cs typeface="Avenir LT Std 55 Roman" panose="020B0503020203020204" pitchFamily="34" charset="77"/>
        </a:defRPr>
      </a:lvl1pPr>
      <a:lvl2pPr marL="57600" indent="-172800" algn="l" defTabSz="342900" rtl="0" eaLnBrk="1" latinLnBrk="0" hangingPunct="1">
        <a:spcBef>
          <a:spcPct val="20000"/>
        </a:spcBef>
        <a:buSzPct val="140000"/>
        <a:buFont typeface="Arial"/>
        <a:buChar char="•"/>
        <a:defRPr sz="900" b="0" i="0" kern="1200">
          <a:solidFill>
            <a:schemeClr val="tx2"/>
          </a:solidFill>
          <a:latin typeface="Avenir LT Std 55 Roman" panose="020B0503020203020204" pitchFamily="34" charset="77"/>
          <a:ea typeface="+mn-ea"/>
          <a:cs typeface="Avenir LT Std 55 Roman" panose="020B0503020203020204" pitchFamily="34" charset="77"/>
        </a:defRPr>
      </a:lvl2pPr>
      <a:lvl3pPr marL="327600" indent="-171450" algn="l" defTabSz="342900" rtl="0" eaLnBrk="1" latinLnBrk="0" hangingPunct="1">
        <a:spcBef>
          <a:spcPct val="20000"/>
        </a:spcBef>
        <a:buSzPct val="75000"/>
        <a:buFont typeface="Courier New" panose="02070309020205020404" pitchFamily="49" charset="0"/>
        <a:buChar char="o"/>
        <a:defRPr sz="900" b="0" i="0" kern="1200">
          <a:solidFill>
            <a:schemeClr val="tx2"/>
          </a:solidFill>
          <a:latin typeface="Avenir LT Std 55 Roman" panose="020B0503020203020204" pitchFamily="34" charset="77"/>
          <a:ea typeface="+mn-ea"/>
          <a:cs typeface="Avenir LT Std 55 Roman" panose="020B0503020203020204" pitchFamily="34" charset="77"/>
        </a:defRPr>
      </a:lvl3pPr>
      <a:lvl4pPr marL="1200150" indent="-171450" algn="l" defTabSz="342900" rtl="0" eaLnBrk="1" latinLnBrk="0" hangingPunct="1">
        <a:spcBef>
          <a:spcPct val="20000"/>
        </a:spcBef>
        <a:buFont typeface="Arial"/>
        <a:buChar char="•"/>
        <a:defRPr sz="1200" kern="1200">
          <a:solidFill>
            <a:schemeClr val="tx1"/>
          </a:solidFill>
          <a:latin typeface="Corbel"/>
          <a:ea typeface="+mn-ea"/>
          <a:cs typeface="Corbel"/>
        </a:defRPr>
      </a:lvl4pPr>
      <a:lvl5pPr marL="1543050" indent="-171450" algn="l" defTabSz="342900" rtl="0" eaLnBrk="1" latinLnBrk="0" hangingPunct="1">
        <a:spcBef>
          <a:spcPct val="20000"/>
        </a:spcBef>
        <a:buFont typeface="Arial"/>
        <a:buChar char="•"/>
        <a:defRPr sz="1200" kern="1200">
          <a:solidFill>
            <a:schemeClr val="tx1"/>
          </a:solidFill>
          <a:latin typeface="Corbel"/>
          <a:ea typeface="+mn-ea"/>
          <a:cs typeface="Corbe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8000" y="410400"/>
            <a:ext cx="7348640" cy="658800"/>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15600" y="1069200"/>
            <a:ext cx="7906640" cy="3747707"/>
          </a:xfrm>
          <a:prstGeom prst="rect">
            <a:avLst/>
          </a:prstGeom>
        </p:spPr>
        <p:txBody>
          <a:bodyPr vert="horz" lIns="90000" tIns="46800" rIns="90000" bIns="4680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latin typeface="Corbel"/>
                <a:cs typeface="Corbel"/>
              </a:defRPr>
            </a:lvl1pPr>
          </a:lstStyle>
          <a:p>
            <a:fld id="{C28B83F7-7002-3148-905D-B23BF14AFF71}" type="datetimeFigureOut">
              <a:rPr lang="en-US" smtClean="0">
                <a:solidFill>
                  <a:srgbClr val="282828">
                    <a:tint val="75000"/>
                  </a:srgbClr>
                </a:solidFill>
              </a:rPr>
              <a:pPr/>
              <a:t>8/27/19</a:t>
            </a:fld>
            <a:endParaRPr lang="en-US" dirty="0">
              <a:solidFill>
                <a:srgbClr val="282828">
                  <a:tint val="75000"/>
                </a:srgb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latin typeface="Corbel"/>
                <a:cs typeface="Corbel"/>
              </a:defRPr>
            </a:lvl1pPr>
          </a:lstStyle>
          <a:p>
            <a:endParaRPr lang="en-US" dirty="0">
              <a:solidFill>
                <a:srgbClr val="282828">
                  <a:tint val="75000"/>
                </a:srgb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latin typeface="Corbel"/>
                <a:cs typeface="Corbel"/>
              </a:defRPr>
            </a:lvl1pPr>
          </a:lstStyle>
          <a:p>
            <a:fld id="{2444DADA-25CD-A347-9553-9A003668A470}" type="slidenum">
              <a:rPr lang="en-US" smtClean="0">
                <a:solidFill>
                  <a:srgbClr val="282828">
                    <a:tint val="75000"/>
                  </a:srgbClr>
                </a:solidFill>
              </a:rPr>
              <a:pPr/>
              <a:t>‹#›</a:t>
            </a:fld>
            <a:endParaRPr lang="en-US" dirty="0">
              <a:solidFill>
                <a:srgbClr val="282828">
                  <a:tint val="75000"/>
                </a:srgbClr>
              </a:solidFill>
            </a:endParaRPr>
          </a:p>
        </p:txBody>
      </p:sp>
    </p:spTree>
    <p:extLst>
      <p:ext uri="{BB962C8B-B14F-4D97-AF65-F5344CB8AC3E}">
        <p14:creationId xmlns:p14="http://schemas.microsoft.com/office/powerpoint/2010/main" val="316749813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xStyles>
    <p:titleStyle>
      <a:lvl1pPr algn="l" defTabSz="342900" rtl="0" eaLnBrk="1" latinLnBrk="0" hangingPunct="1">
        <a:spcBef>
          <a:spcPct val="0"/>
        </a:spcBef>
        <a:buNone/>
        <a:defRPr sz="2400" kern="1200">
          <a:solidFill>
            <a:schemeClr val="tx2"/>
          </a:solidFill>
          <a:latin typeface="Avenir LT Std 55 Roman" panose="020B0503020203020204" pitchFamily="34" charset="77"/>
          <a:ea typeface="+mj-ea"/>
          <a:cs typeface="Avenir LT Std 55 Roman" panose="020B0503020203020204" pitchFamily="34" charset="77"/>
        </a:defRPr>
      </a:lvl1pPr>
    </p:titleStyle>
    <p:bodyStyle>
      <a:lvl1pPr marL="0" indent="0" algn="l" defTabSz="342900" rtl="0" eaLnBrk="1" latinLnBrk="0" hangingPunct="1">
        <a:spcBef>
          <a:spcPct val="20000"/>
        </a:spcBef>
        <a:buFont typeface="Arial"/>
        <a:buNone/>
        <a:defRPr sz="900" b="0" i="0" kern="1200">
          <a:solidFill>
            <a:schemeClr val="tx2"/>
          </a:solidFill>
          <a:latin typeface="Avenir LT Std 55 Roman" panose="020B0503020203020204" pitchFamily="34" charset="77"/>
          <a:ea typeface="+mn-ea"/>
          <a:cs typeface="Avenir LT Std 55 Roman" panose="020B0503020203020204" pitchFamily="34" charset="77"/>
        </a:defRPr>
      </a:lvl1pPr>
      <a:lvl2pPr marL="57600" indent="-172800" algn="l" defTabSz="342900" rtl="0" eaLnBrk="1" latinLnBrk="0" hangingPunct="1">
        <a:spcBef>
          <a:spcPct val="20000"/>
        </a:spcBef>
        <a:buSzPct val="140000"/>
        <a:buFont typeface="Arial"/>
        <a:buChar char="•"/>
        <a:defRPr sz="900" b="0" i="0" kern="1200">
          <a:solidFill>
            <a:schemeClr val="tx2"/>
          </a:solidFill>
          <a:latin typeface="Avenir LT Std 55 Roman" panose="020B0503020203020204" pitchFamily="34" charset="77"/>
          <a:ea typeface="+mn-ea"/>
          <a:cs typeface="Avenir LT Std 55 Roman" panose="020B0503020203020204" pitchFamily="34" charset="77"/>
        </a:defRPr>
      </a:lvl2pPr>
      <a:lvl3pPr marL="327600" indent="-171450" algn="l" defTabSz="342900" rtl="0" eaLnBrk="1" latinLnBrk="0" hangingPunct="1">
        <a:spcBef>
          <a:spcPct val="20000"/>
        </a:spcBef>
        <a:buSzPct val="75000"/>
        <a:buFont typeface="Courier New" panose="02070309020205020404" pitchFamily="49" charset="0"/>
        <a:buChar char="o"/>
        <a:defRPr sz="900" b="0" i="0" kern="1200">
          <a:solidFill>
            <a:schemeClr val="tx2"/>
          </a:solidFill>
          <a:latin typeface="Avenir LT Std 55 Roman" panose="020B0503020203020204" pitchFamily="34" charset="77"/>
          <a:ea typeface="+mn-ea"/>
          <a:cs typeface="Avenir LT Std 55 Roman" panose="020B0503020203020204" pitchFamily="34" charset="77"/>
        </a:defRPr>
      </a:lvl3pPr>
      <a:lvl4pPr marL="1200150" indent="-171450" algn="l" defTabSz="342900" rtl="0" eaLnBrk="1" latinLnBrk="0" hangingPunct="1">
        <a:spcBef>
          <a:spcPct val="20000"/>
        </a:spcBef>
        <a:buFont typeface="Arial"/>
        <a:buChar char="•"/>
        <a:defRPr sz="1200" kern="1200">
          <a:solidFill>
            <a:schemeClr val="tx1"/>
          </a:solidFill>
          <a:latin typeface="Corbel"/>
          <a:ea typeface="+mn-ea"/>
          <a:cs typeface="Corbel"/>
        </a:defRPr>
      </a:lvl4pPr>
      <a:lvl5pPr marL="1543050" indent="-171450" algn="l" defTabSz="342900" rtl="0" eaLnBrk="1" latinLnBrk="0" hangingPunct="1">
        <a:spcBef>
          <a:spcPct val="20000"/>
        </a:spcBef>
        <a:buFont typeface="Arial"/>
        <a:buChar char="•"/>
        <a:defRPr sz="1200" kern="1200">
          <a:solidFill>
            <a:schemeClr val="tx1"/>
          </a:solidFill>
          <a:latin typeface="Corbel"/>
          <a:ea typeface="+mn-ea"/>
          <a:cs typeface="Corbe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peeringdb.com/ix/969" TargetMode="External"/><Relationship Id="rId5" Type="http://schemas.openxmlformats.org/officeDocument/2006/relationships/hyperlink" Target="https://www.peeringdb.com/ix/597" TargetMode="External"/><Relationship Id="rId4" Type="http://schemas.openxmlformats.org/officeDocument/2006/relationships/hyperlink" Target="https://www.peeringdb.com/ix/59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www.napafrica.net/who-is-pee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hyperlink" Target="mailto:nap@teraco.co.z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manrs.org/" TargetMode="External"/><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hyperlink" Target="https://www.napafrica.net/technical/rpki-handy-hint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mailto:nap@teraco.co.za" TargetMode="External"/><Relationship Id="rId2" Type="http://schemas.openxmlformats.org/officeDocument/2006/relationships/image" Target="../media/image36.jpeg"/><Relationship Id="rId1" Type="http://schemas.openxmlformats.org/officeDocument/2006/relationships/slideLayout" Target="../slideLayouts/slideLayout8.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JP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7.JPG"/><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17D49-3E3F-684F-8AEA-10B4C58763E7}"/>
              </a:ext>
            </a:extLst>
          </p:cNvPr>
          <p:cNvSpPr txBox="1">
            <a:spLocks/>
          </p:cNvSpPr>
          <p:nvPr/>
        </p:nvSpPr>
        <p:spPr>
          <a:xfrm>
            <a:off x="713026" y="1953477"/>
            <a:ext cx="7822574" cy="762506"/>
          </a:xfrm>
          <a:prstGeom prst="rect">
            <a:avLst/>
          </a:prstGeom>
        </p:spPr>
        <p:txBody>
          <a:bodyPr vert="horz" lIns="0" tIns="0" rIns="0" bIns="0" rtlCol="0" anchor="t" anchorCtr="0">
            <a:normAutofit/>
          </a:bodyPr>
          <a:lstStyle>
            <a:lvl1pPr algn="l" defTabSz="342900" rtl="0" eaLnBrk="1" latinLnBrk="0" hangingPunct="1">
              <a:spcBef>
                <a:spcPct val="0"/>
              </a:spcBef>
              <a:buNone/>
              <a:defRPr sz="2400" kern="1200">
                <a:solidFill>
                  <a:schemeClr val="tx2"/>
                </a:solidFill>
                <a:latin typeface="Avenir LT Std 55 Roman" panose="020B0503020203020204" pitchFamily="34" charset="77"/>
                <a:ea typeface="+mj-ea"/>
                <a:cs typeface="Avenir LT Std 55 Roman" panose="020B0503020203020204" pitchFamily="34" charset="77"/>
              </a:defRPr>
            </a:lvl1pPr>
          </a:lstStyle>
          <a:p>
            <a:endParaRPr lang="en-US" sz="1800" b="1" dirty="0">
              <a:solidFill>
                <a:schemeClr val="bg1"/>
              </a:solidFill>
              <a:latin typeface="Avenir LT Std 95 Black" panose="020B0503020203020204" pitchFamily="34" charset="77"/>
            </a:endParaRPr>
          </a:p>
        </p:txBody>
      </p:sp>
      <p:sp>
        <p:nvSpPr>
          <p:cNvPr id="12" name="Title 11">
            <a:extLst>
              <a:ext uri="{FF2B5EF4-FFF2-40B4-BE49-F238E27FC236}">
                <a16:creationId xmlns:a16="http://schemas.microsoft.com/office/drawing/2014/main" id="{CFB048C7-D9CA-C842-A900-87DCBD4E7B47}"/>
              </a:ext>
            </a:extLst>
          </p:cNvPr>
          <p:cNvSpPr>
            <a:spLocks noGrp="1"/>
          </p:cNvSpPr>
          <p:nvPr>
            <p:ph type="ctrTitle"/>
          </p:nvPr>
        </p:nvSpPr>
        <p:spPr>
          <a:xfrm>
            <a:off x="713026" y="365181"/>
            <a:ext cx="5651915" cy="1262440"/>
          </a:xfrm>
        </p:spPr>
        <p:txBody>
          <a:bodyPr anchor="t">
            <a:noAutofit/>
          </a:bodyPr>
          <a:lstStyle/>
          <a:p>
            <a:pPr>
              <a:lnSpc>
                <a:spcPts val="3000"/>
              </a:lnSpc>
            </a:pPr>
            <a:br>
              <a:rPr lang="en-US" sz="4400" b="1" dirty="0">
                <a:solidFill>
                  <a:schemeClr val="bg1"/>
                </a:solidFill>
                <a:latin typeface="Avenir LT Std 95 Black" panose="020B0503020203020204" pitchFamily="34" charset="77"/>
              </a:rPr>
            </a:br>
            <a:r>
              <a:rPr lang="en-US" b="1" dirty="0">
                <a:solidFill>
                  <a:schemeClr val="bg1"/>
                </a:solidFill>
                <a:latin typeface="Avenir Light" panose="020B0402020203020204" pitchFamily="34" charset="77"/>
              </a:rPr>
              <a:t>NAPAfrica Update: SAFNOG 2019</a:t>
            </a:r>
            <a:br>
              <a:rPr lang="en-US" b="1" dirty="0">
                <a:solidFill>
                  <a:schemeClr val="bg1"/>
                </a:solidFill>
                <a:latin typeface="Avenir Light" panose="020B0402020203020204" pitchFamily="34" charset="77"/>
              </a:rPr>
            </a:br>
            <a:r>
              <a:rPr lang="en-US" b="1" dirty="0">
                <a:solidFill>
                  <a:schemeClr val="bg1"/>
                </a:solidFill>
                <a:latin typeface="Avenir Light" panose="020B0402020203020204" pitchFamily="34" charset="77"/>
              </a:rPr>
              <a:t>AS37195</a:t>
            </a:r>
            <a:endParaRPr lang="en-US" sz="2800" dirty="0">
              <a:solidFill>
                <a:schemeClr val="bg1"/>
              </a:solidFill>
            </a:endParaRPr>
          </a:p>
        </p:txBody>
      </p:sp>
      <p:cxnSp>
        <p:nvCxnSpPr>
          <p:cNvPr id="18" name="Straight Connector 17">
            <a:extLst>
              <a:ext uri="{FF2B5EF4-FFF2-40B4-BE49-F238E27FC236}">
                <a16:creationId xmlns:a16="http://schemas.microsoft.com/office/drawing/2014/main" id="{A32FF286-9AFD-4940-9C46-DB7F7C71B68B}"/>
              </a:ext>
            </a:extLst>
          </p:cNvPr>
          <p:cNvCxnSpPr>
            <a:cxnSpLocks/>
          </p:cNvCxnSpPr>
          <p:nvPr/>
        </p:nvCxnSpPr>
        <p:spPr>
          <a:xfrm>
            <a:off x="820011" y="3779659"/>
            <a:ext cx="3751989" cy="0"/>
          </a:xfrm>
          <a:prstGeom prst="line">
            <a:avLst/>
          </a:prstGeom>
          <a:ln w="31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5517708D-65D1-CB48-9826-DFAD92355FF8}"/>
              </a:ext>
            </a:extLst>
          </p:cNvPr>
          <p:cNvSpPr txBox="1"/>
          <p:nvPr/>
        </p:nvSpPr>
        <p:spPr>
          <a:xfrm>
            <a:off x="820011" y="3866637"/>
            <a:ext cx="3358933" cy="830997"/>
          </a:xfrm>
          <a:prstGeom prst="rect">
            <a:avLst/>
          </a:prstGeom>
          <a:noFill/>
        </p:spPr>
        <p:txBody>
          <a:bodyPr wrap="none" rtlCol="0">
            <a:spAutoFit/>
          </a:bodyPr>
          <a:lstStyle/>
          <a:p>
            <a:r>
              <a:rPr lang="en-ZA" sz="1600" dirty="0">
                <a:solidFill>
                  <a:schemeClr val="bg1"/>
                </a:solidFill>
                <a:latin typeface="Avenir Light" panose="020B0402020203020204" pitchFamily="34" charset="77"/>
                <a:hlinkClick r:id="rId4">
                  <a:extLst>
                    <a:ext uri="{A12FA001-AC4F-418D-AE19-62706E023703}">
                      <ahyp:hlinkClr xmlns:ahyp="http://schemas.microsoft.com/office/drawing/2018/hyperlinkcolor" val="tx"/>
                    </a:ext>
                  </a:extLst>
                </a:hlinkClick>
              </a:rPr>
              <a:t>https://www.peeringdb.com/ix/592</a:t>
            </a:r>
            <a:br>
              <a:rPr lang="en-ZA" sz="1600" dirty="0">
                <a:solidFill>
                  <a:schemeClr val="bg1"/>
                </a:solidFill>
                <a:latin typeface="Avenir Light" panose="020B0402020203020204" pitchFamily="34" charset="77"/>
              </a:rPr>
            </a:br>
            <a:r>
              <a:rPr lang="en-ZA" sz="1600" dirty="0">
                <a:solidFill>
                  <a:schemeClr val="bg1"/>
                </a:solidFill>
                <a:latin typeface="Avenir Light" panose="020B0402020203020204" pitchFamily="34" charset="77"/>
                <a:hlinkClick r:id="rId5">
                  <a:extLst>
                    <a:ext uri="{A12FA001-AC4F-418D-AE19-62706E023703}">
                      <ahyp:hlinkClr xmlns:ahyp="http://schemas.microsoft.com/office/drawing/2018/hyperlinkcolor" val="tx"/>
                    </a:ext>
                  </a:extLst>
                </a:hlinkClick>
              </a:rPr>
              <a:t>https://www.peeringdb.com/ix/597</a:t>
            </a:r>
            <a:br>
              <a:rPr lang="en-ZA" sz="1600" dirty="0">
                <a:solidFill>
                  <a:schemeClr val="bg1"/>
                </a:solidFill>
                <a:latin typeface="Avenir Light" panose="020B0402020203020204" pitchFamily="34" charset="77"/>
              </a:rPr>
            </a:br>
            <a:r>
              <a:rPr lang="en-ZA" sz="1600" dirty="0">
                <a:solidFill>
                  <a:schemeClr val="bg1"/>
                </a:solidFill>
                <a:latin typeface="Avenir Light" panose="020B0402020203020204" pitchFamily="34" charset="77"/>
                <a:hlinkClick r:id="rId6">
                  <a:extLst>
                    <a:ext uri="{A12FA001-AC4F-418D-AE19-62706E023703}">
                      <ahyp:hlinkClr xmlns:ahyp="http://schemas.microsoft.com/office/drawing/2018/hyperlinkcolor" val="tx"/>
                    </a:ext>
                  </a:extLst>
                </a:hlinkClick>
              </a:rPr>
              <a:t>https://www.peeringdb.com/ix/969</a:t>
            </a:r>
            <a:endParaRPr lang="en-US" sz="1600" dirty="0">
              <a:latin typeface="Avenir Light" panose="020B0402020203020204" pitchFamily="34" charset="77"/>
            </a:endParaRPr>
          </a:p>
        </p:txBody>
      </p:sp>
      <p:sp>
        <p:nvSpPr>
          <p:cNvPr id="4" name="TextBox 3">
            <a:extLst>
              <a:ext uri="{FF2B5EF4-FFF2-40B4-BE49-F238E27FC236}">
                <a16:creationId xmlns:a16="http://schemas.microsoft.com/office/drawing/2014/main" id="{73390274-EFDE-2741-A2B5-0372AC4C14BE}"/>
              </a:ext>
            </a:extLst>
          </p:cNvPr>
          <p:cNvSpPr txBox="1"/>
          <p:nvPr/>
        </p:nvSpPr>
        <p:spPr>
          <a:xfrm>
            <a:off x="820011" y="3367417"/>
            <a:ext cx="2009974" cy="338554"/>
          </a:xfrm>
          <a:prstGeom prst="rect">
            <a:avLst/>
          </a:prstGeom>
          <a:noFill/>
        </p:spPr>
        <p:txBody>
          <a:bodyPr wrap="none" rtlCol="0">
            <a:spAutoFit/>
          </a:bodyPr>
          <a:lstStyle/>
          <a:p>
            <a:r>
              <a:rPr lang="en-US" sz="1600" dirty="0" err="1">
                <a:solidFill>
                  <a:schemeClr val="bg1"/>
                </a:solidFill>
                <a:latin typeface="Avenir Light" panose="020B0402020203020204" pitchFamily="34" charset="77"/>
              </a:rPr>
              <a:t>PeeringDB</a:t>
            </a:r>
            <a:r>
              <a:rPr lang="en-US" sz="1600" dirty="0">
                <a:solidFill>
                  <a:schemeClr val="bg1"/>
                </a:solidFill>
                <a:latin typeface="Avenir Light" panose="020B0402020203020204" pitchFamily="34" charset="77"/>
              </a:rPr>
              <a:t> Records:</a:t>
            </a:r>
            <a:endParaRPr lang="en-US" sz="1600" dirty="0">
              <a:latin typeface="Avenir Light" panose="020B0402020203020204" pitchFamily="34" charset="77"/>
            </a:endParaRPr>
          </a:p>
        </p:txBody>
      </p:sp>
      <p:pic>
        <p:nvPicPr>
          <p:cNvPr id="16" name="Picture 15">
            <a:extLst>
              <a:ext uri="{FF2B5EF4-FFF2-40B4-BE49-F238E27FC236}">
                <a16:creationId xmlns:a16="http://schemas.microsoft.com/office/drawing/2014/main" id="{543D1841-4BB2-2349-AA60-9261AEB1146F}"/>
              </a:ext>
            </a:extLst>
          </p:cNvPr>
          <p:cNvPicPr>
            <a:picLocks noChangeAspect="1"/>
          </p:cNvPicPr>
          <p:nvPr/>
        </p:nvPicPr>
        <p:blipFill>
          <a:blip r:embed="rId7"/>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0509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15950" y="233082"/>
            <a:ext cx="7906289" cy="537883"/>
          </a:xfrm>
        </p:spPr>
        <p:txBody>
          <a:bodyPr>
            <a:normAutofit/>
          </a:bodyPr>
          <a:lstStyle/>
          <a:p>
            <a:r>
              <a:rPr lang="en-US" dirty="0">
                <a:solidFill>
                  <a:schemeClr val="bg1"/>
                </a:solidFill>
                <a:latin typeface="Avenir Book" panose="02000503020000020003" pitchFamily="2" charset="0"/>
              </a:rPr>
              <a:t>Membership List:  Live Member’s List</a:t>
            </a:r>
            <a:endParaRPr lang="en-US" b="1" dirty="0">
              <a:solidFill>
                <a:schemeClr val="bg1"/>
              </a:solidFill>
              <a:latin typeface="Avenir Book" panose="02000503020000020003" pitchFamily="2" charset="0"/>
            </a:endParaRPr>
          </a:p>
        </p:txBody>
      </p:sp>
      <p:pic>
        <p:nvPicPr>
          <p:cNvPr id="7" name="Content Placeholder 6">
            <a:extLst>
              <a:ext uri="{FF2B5EF4-FFF2-40B4-BE49-F238E27FC236}">
                <a16:creationId xmlns:a16="http://schemas.microsoft.com/office/drawing/2014/main" id="{96E68A33-8AFC-4EC5-A274-70F2DC837E65}"/>
              </a:ext>
            </a:extLst>
          </p:cNvPr>
          <p:cNvPicPr>
            <a:picLocks noGrp="1" noChangeAspect="1"/>
          </p:cNvPicPr>
          <p:nvPr>
            <p:ph idx="1"/>
          </p:nvPr>
        </p:nvPicPr>
        <p:blipFill>
          <a:blip r:embed="rId3"/>
          <a:stretch>
            <a:fillRect/>
          </a:stretch>
        </p:blipFill>
        <p:spPr>
          <a:xfrm>
            <a:off x="1319388" y="1230056"/>
            <a:ext cx="6499412" cy="210130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FF33156-F122-B745-8DAC-DFFEB2F678BE}"/>
              </a:ext>
            </a:extLst>
          </p:cNvPr>
          <p:cNvSpPr txBox="1"/>
          <p:nvPr/>
        </p:nvSpPr>
        <p:spPr>
          <a:xfrm>
            <a:off x="1255056" y="3547746"/>
            <a:ext cx="4500285" cy="307777"/>
          </a:xfrm>
          <a:prstGeom prst="rect">
            <a:avLst/>
          </a:prstGeom>
          <a:noFill/>
        </p:spPr>
        <p:txBody>
          <a:bodyPr wrap="square" rtlCol="0">
            <a:spAutoFit/>
          </a:bodyPr>
          <a:lstStyle/>
          <a:p>
            <a:r>
              <a:rPr lang="en-ZA" sz="1400" dirty="0">
                <a:solidFill>
                  <a:schemeClr val="bg1"/>
                </a:solidFill>
                <a:latin typeface="Avenir Book" panose="02000503020000020003" pitchFamily="2" charset="0"/>
                <a:hlinkClick r:id="rId4">
                  <a:extLst>
                    <a:ext uri="{A12FA001-AC4F-418D-AE19-62706E023703}">
                      <ahyp:hlinkClr xmlns:ahyp="http://schemas.microsoft.com/office/drawing/2018/hyperlinkcolor" val="tx"/>
                    </a:ext>
                  </a:extLst>
                </a:hlinkClick>
              </a:rPr>
              <a:t>https://www.napafrica.net/who-is-peering/</a:t>
            </a:r>
            <a:endParaRPr lang="en-US" sz="1400" dirty="0">
              <a:latin typeface="Avenir Book" panose="02000503020000020003" pitchFamily="2" charset="0"/>
            </a:endParaRPr>
          </a:p>
        </p:txBody>
      </p:sp>
      <p:pic>
        <p:nvPicPr>
          <p:cNvPr id="5" name="Picture 4">
            <a:extLst>
              <a:ext uri="{FF2B5EF4-FFF2-40B4-BE49-F238E27FC236}">
                <a16:creationId xmlns:a16="http://schemas.microsoft.com/office/drawing/2014/main" id="{29816399-46D1-9644-AEEB-75D260CA6613}"/>
              </a:ext>
            </a:extLst>
          </p:cNvPr>
          <p:cNvPicPr>
            <a:picLocks noChangeAspect="1"/>
          </p:cNvPicPr>
          <p:nvPr/>
        </p:nvPicPr>
        <p:blipFill>
          <a:blip r:embed="rId5"/>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747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9599" y="224118"/>
            <a:ext cx="7592133" cy="626596"/>
          </a:xfrm>
        </p:spPr>
        <p:txBody>
          <a:bodyPr/>
          <a:lstStyle/>
          <a:p>
            <a:r>
              <a:rPr lang="en-US" dirty="0">
                <a:solidFill>
                  <a:schemeClr val="bg1"/>
                </a:solidFill>
                <a:latin typeface="Avenir Book" panose="02000503020000020003" pitchFamily="2" charset="0"/>
              </a:rPr>
              <a:t>Membership Graphs</a:t>
            </a:r>
            <a:endParaRPr lang="en-US" b="1"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15BFD334-F35B-47BB-8554-893680F0FCC6}"/>
              </a:ext>
            </a:extLst>
          </p:cNvPr>
          <p:cNvPicPr>
            <a:picLocks noChangeAspect="1"/>
          </p:cNvPicPr>
          <p:nvPr/>
        </p:nvPicPr>
        <p:blipFill>
          <a:blip r:embed="rId3"/>
          <a:stretch>
            <a:fillRect/>
          </a:stretch>
        </p:blipFill>
        <p:spPr>
          <a:xfrm>
            <a:off x="991681" y="948073"/>
            <a:ext cx="6827968" cy="324735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A99D455-1C6F-6C49-88D1-EFFE441CF3F5}"/>
              </a:ext>
            </a:extLst>
          </p:cNvPr>
          <p:cNvSpPr txBox="1"/>
          <p:nvPr/>
        </p:nvSpPr>
        <p:spPr>
          <a:xfrm>
            <a:off x="896160" y="4292785"/>
            <a:ext cx="4020011" cy="276999"/>
          </a:xfrm>
          <a:prstGeom prst="rect">
            <a:avLst/>
          </a:prstGeom>
          <a:noFill/>
        </p:spPr>
        <p:txBody>
          <a:bodyPr wrap="none" rtlCol="0">
            <a:spAutoFit/>
          </a:bodyPr>
          <a:lstStyle/>
          <a:p>
            <a:r>
              <a:rPr lang="en-ZA" sz="1200" spc="-1" dirty="0">
                <a:solidFill>
                  <a:schemeClr val="bg1"/>
                </a:solidFill>
                <a:uFill>
                  <a:solidFill>
                    <a:srgbClr val="FFFFFF"/>
                  </a:solidFill>
                </a:uFill>
                <a:latin typeface="Avenir Book" panose="02000503020000020003" pitchFamily="2" charset="0"/>
                <a:ea typeface="DejaVu Sans"/>
              </a:rPr>
              <a:t>Please email </a:t>
            </a:r>
            <a:r>
              <a:rPr lang="en-ZA" sz="1200" spc="-1" dirty="0">
                <a:solidFill>
                  <a:schemeClr val="bg1"/>
                </a:solidFill>
                <a:uFill>
                  <a:solidFill>
                    <a:srgbClr val="FFFFFF"/>
                  </a:solidFill>
                </a:uFill>
                <a:latin typeface="Avenir Book" panose="02000503020000020003" pitchFamily="2" charset="0"/>
                <a:ea typeface="DejaVu Sans"/>
                <a:hlinkClick r:id="rId4">
                  <a:extLst>
                    <a:ext uri="{A12FA001-AC4F-418D-AE19-62706E023703}">
                      <ahyp:hlinkClr xmlns:ahyp="http://schemas.microsoft.com/office/drawing/2018/hyperlinkcolor" val="tx"/>
                    </a:ext>
                  </a:extLst>
                </a:hlinkClick>
              </a:rPr>
              <a:t>nap@teraco.co.za</a:t>
            </a:r>
            <a:r>
              <a:rPr lang="en-ZA" sz="1200" spc="-1" dirty="0">
                <a:solidFill>
                  <a:schemeClr val="bg1"/>
                </a:solidFill>
                <a:uFill>
                  <a:solidFill>
                    <a:srgbClr val="FFFFFF"/>
                  </a:solidFill>
                </a:uFill>
                <a:latin typeface="Avenir Book" panose="02000503020000020003" pitchFamily="2" charset="0"/>
                <a:ea typeface="DejaVu Sans"/>
              </a:rPr>
              <a:t> to obtain </a:t>
            </a:r>
            <a:r>
              <a:rPr lang="en-ZA" sz="1200" spc="-1" dirty="0">
                <a:solidFill>
                  <a:srgbClr val="FFFFFF"/>
                </a:solidFill>
                <a:uFill>
                  <a:solidFill>
                    <a:srgbClr val="FFFFFF"/>
                  </a:solidFill>
                </a:uFill>
                <a:latin typeface="Avenir Book" panose="02000503020000020003" pitchFamily="2" charset="0"/>
                <a:ea typeface="DejaVu Sans"/>
              </a:rPr>
              <a:t>your user login</a:t>
            </a:r>
            <a:endParaRPr lang="en-ZA" sz="1200" spc="-1" dirty="0">
              <a:solidFill>
                <a:srgbClr val="000000"/>
              </a:solidFill>
              <a:uFill>
                <a:solidFill>
                  <a:srgbClr val="FFFFFF"/>
                </a:solidFill>
              </a:uFill>
              <a:latin typeface="Avenir Book" panose="02000503020000020003" pitchFamily="2" charset="0"/>
            </a:endParaRPr>
          </a:p>
        </p:txBody>
      </p:sp>
    </p:spTree>
    <p:extLst>
      <p:ext uri="{BB962C8B-B14F-4D97-AF65-F5344CB8AC3E}">
        <p14:creationId xmlns:p14="http://schemas.microsoft.com/office/powerpoint/2010/main" val="2532755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15950" y="233082"/>
            <a:ext cx="7906289" cy="537883"/>
          </a:xfrm>
        </p:spPr>
        <p:txBody>
          <a:bodyPr>
            <a:normAutofit/>
          </a:bodyPr>
          <a:lstStyle/>
          <a:p>
            <a:r>
              <a:rPr lang="en-US" dirty="0">
                <a:solidFill>
                  <a:schemeClr val="bg1"/>
                </a:solidFill>
                <a:latin typeface="Avenir Book" panose="02000503020000020003" pitchFamily="2" charset="0"/>
              </a:rPr>
              <a:t>Looking Glass</a:t>
            </a:r>
            <a:endParaRPr lang="en-US" b="1" dirty="0">
              <a:solidFill>
                <a:schemeClr val="bg1"/>
              </a:solidFill>
              <a:latin typeface="Avenir Book" panose="02000503020000020003" pitchFamily="2" charset="0"/>
            </a:endParaRPr>
          </a:p>
        </p:txBody>
      </p:sp>
      <p:pic>
        <p:nvPicPr>
          <p:cNvPr id="5" name="Picture 4">
            <a:extLst>
              <a:ext uri="{FF2B5EF4-FFF2-40B4-BE49-F238E27FC236}">
                <a16:creationId xmlns:a16="http://schemas.microsoft.com/office/drawing/2014/main" id="{29816399-46D1-9644-AEEB-75D260CA6613}"/>
              </a:ext>
            </a:extLst>
          </p:cNvPr>
          <p:cNvPicPr>
            <a:picLocks noChangeAspect="1"/>
          </p:cNvPicPr>
          <p:nvPr/>
        </p:nvPicPr>
        <p:blipFill>
          <a:blip r:embed="rId3"/>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06516B1-CC0A-4E97-AA3A-D124A5ABC910}"/>
              </a:ext>
            </a:extLst>
          </p:cNvPr>
          <p:cNvPicPr>
            <a:picLocks noChangeAspect="1"/>
          </p:cNvPicPr>
          <p:nvPr/>
        </p:nvPicPr>
        <p:blipFill>
          <a:blip r:embed="rId4"/>
          <a:stretch>
            <a:fillRect/>
          </a:stretch>
        </p:blipFill>
        <p:spPr>
          <a:xfrm>
            <a:off x="888947" y="909598"/>
            <a:ext cx="6515900" cy="3464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417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5" y="224117"/>
            <a:ext cx="7652182" cy="607359"/>
          </a:xfrm>
        </p:spPr>
        <p:txBody>
          <a:bodyPr/>
          <a:lstStyle/>
          <a:p>
            <a:r>
              <a:rPr lang="en-US" dirty="0">
                <a:solidFill>
                  <a:schemeClr val="bg1"/>
                </a:solidFill>
                <a:latin typeface="Avenir Book" panose="02000503020000020003" pitchFamily="2" charset="0"/>
              </a:rPr>
              <a:t>MANRS: We are members – join the movement</a:t>
            </a:r>
            <a:endParaRPr lang="en-US" b="1" dirty="0">
              <a:solidFill>
                <a:schemeClr val="bg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3B80851C-0FF0-4C59-9D08-04F74EE4E72B}"/>
              </a:ext>
            </a:extLst>
          </p:cNvPr>
          <p:cNvSpPr>
            <a:spLocks noGrp="1"/>
          </p:cNvSpPr>
          <p:nvPr>
            <p:ph idx="1"/>
          </p:nvPr>
        </p:nvSpPr>
        <p:spPr>
          <a:xfrm>
            <a:off x="968188" y="831476"/>
            <a:ext cx="7219017" cy="3480548"/>
          </a:xfrm>
        </p:spPr>
        <p:txBody>
          <a:bodyPr>
            <a:noAutofit/>
          </a:bodyPr>
          <a:lstStyle/>
          <a:p>
            <a:pPr>
              <a:tabLst>
                <a:tab pos="358775" algn="l"/>
              </a:tabLst>
            </a:pPr>
            <a:endParaRPr lang="en-US" sz="1400" b="1" dirty="0">
              <a:solidFill>
                <a:schemeClr val="bg1"/>
              </a:solidFill>
              <a:latin typeface="Avenir Book" panose="02000503020000020003" pitchFamily="2" charset="0"/>
              <a:ea typeface="Verdana" panose="020B0604030504040204" pitchFamily="34" charset="0"/>
              <a:cs typeface="Verdana" panose="020B0604030504040204" pitchFamily="34" charset="0"/>
            </a:endParaRPr>
          </a:p>
          <a:p>
            <a:pPr>
              <a:tabLst>
                <a:tab pos="358775" algn="l"/>
              </a:tabLst>
            </a:pPr>
            <a:r>
              <a:rPr lang="en-US" sz="1400" dirty="0">
                <a:solidFill>
                  <a:schemeClr val="bg1"/>
                </a:solidFill>
                <a:latin typeface="Avenir Book" panose="02000503020000020003" pitchFamily="2" charset="0"/>
              </a:rPr>
              <a:t>What is MANRS?</a:t>
            </a:r>
          </a:p>
          <a:p>
            <a:pPr>
              <a:tabLst>
                <a:tab pos="358775" algn="l"/>
              </a:tabLst>
            </a:pPr>
            <a:r>
              <a:rPr lang="en-US" sz="1400" dirty="0">
                <a:solidFill>
                  <a:schemeClr val="bg1"/>
                </a:solidFill>
                <a:latin typeface="Avenir Book" panose="02000503020000020003" pitchFamily="2" charset="0"/>
              </a:rPr>
              <a:t>The Internet Society’s Mutually Agreed Norms for Routing Security (MANRS) initiative is designed to provide measures to improve the resilience and security of the internet’s routing infrastructure to keep it safe for businesses and consumers.</a:t>
            </a:r>
          </a:p>
          <a:p>
            <a:pPr>
              <a:tabLst>
                <a:tab pos="358775" algn="l"/>
              </a:tabLst>
            </a:pPr>
            <a:endParaRPr lang="en-US" sz="1400" b="1" dirty="0">
              <a:solidFill>
                <a:schemeClr val="bg1"/>
              </a:solidFill>
              <a:latin typeface="Avenir Book" panose="02000503020000020003" pitchFamily="2" charset="0"/>
              <a:ea typeface="Verdana" panose="020B0604030504040204" pitchFamily="34" charset="0"/>
              <a:cs typeface="Verdana" panose="020B0604030504040204" pitchFamily="34" charset="0"/>
            </a:endParaRPr>
          </a:p>
          <a:p>
            <a:r>
              <a:rPr lang="en-US" sz="1400" dirty="0">
                <a:solidFill>
                  <a:schemeClr val="bg1"/>
                </a:solidFill>
                <a:latin typeface="Avenir Book" panose="02000503020000020003" pitchFamily="2" charset="0"/>
              </a:rPr>
              <a:t>Why join MANRS?</a:t>
            </a:r>
          </a:p>
          <a:p>
            <a:pPr marL="342900" indent="-342900">
              <a:buFont typeface="Arial" panose="020B0604020202020204" pitchFamily="34" charset="0"/>
              <a:buChar char="•"/>
            </a:pPr>
            <a:r>
              <a:rPr lang="en-US" sz="1400" dirty="0">
                <a:solidFill>
                  <a:schemeClr val="bg1"/>
                </a:solidFill>
                <a:latin typeface="Avenir Book" panose="02000503020000020003" pitchFamily="2" charset="0"/>
              </a:rPr>
              <a:t>Improve your security posture and reduce the number and impact of routing incidents </a:t>
            </a:r>
          </a:p>
          <a:p>
            <a:pPr marL="342900" indent="-342900">
              <a:buFont typeface="Arial" panose="020B0604020202020204" pitchFamily="34" charset="0"/>
              <a:buChar char="•"/>
            </a:pPr>
            <a:r>
              <a:rPr lang="en-US" sz="1400" dirty="0">
                <a:solidFill>
                  <a:schemeClr val="bg1"/>
                </a:solidFill>
                <a:latin typeface="Avenir Book" panose="02000503020000020003" pitchFamily="2" charset="0"/>
              </a:rPr>
              <a:t>Join a community of security-minded operators working together to make the Internet better	</a:t>
            </a:r>
          </a:p>
          <a:p>
            <a:pPr marL="342900" indent="-342900">
              <a:buFont typeface="Arial" panose="020B0604020202020204" pitchFamily="34" charset="0"/>
              <a:buChar char="•"/>
            </a:pPr>
            <a:r>
              <a:rPr lang="en-US" sz="1400" dirty="0">
                <a:solidFill>
                  <a:schemeClr val="bg1"/>
                </a:solidFill>
                <a:latin typeface="Avenir Book" panose="02000503020000020003" pitchFamily="2" charset="0"/>
              </a:rPr>
              <a:t>Use MANRS as a competitive differentiator</a:t>
            </a:r>
          </a:p>
          <a:p>
            <a:pPr marL="342900" indent="-342900">
              <a:buFont typeface="Arial" panose="020B0604020202020204" pitchFamily="34" charset="0"/>
              <a:buChar char="•"/>
            </a:pPr>
            <a:endParaRPr lang="en-US" sz="1400" b="1" dirty="0">
              <a:solidFill>
                <a:schemeClr val="bg1"/>
              </a:solidFill>
              <a:latin typeface="Avenir Book" panose="02000503020000020003" pitchFamily="2"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400" b="1" dirty="0">
                <a:solidFill>
                  <a:schemeClr val="bg1"/>
                </a:solidFill>
                <a:latin typeface="Avenir Book" panose="02000503020000020003" pitchFamily="2" charset="0"/>
              </a:rPr>
              <a:t>Visit </a:t>
            </a:r>
            <a:r>
              <a:rPr lang="en-US" sz="1400" b="1" dirty="0">
                <a:solidFill>
                  <a:schemeClr val="bg1"/>
                </a:solidFill>
                <a:latin typeface="Avenir Book" panose="02000503020000020003" pitchFamily="2" charset="0"/>
                <a:hlinkClick r:id="rId3">
                  <a:extLst>
                    <a:ext uri="{A12FA001-AC4F-418D-AE19-62706E023703}">
                      <ahyp:hlinkClr xmlns:ahyp="http://schemas.microsoft.com/office/drawing/2018/hyperlinkcolor" val="tx"/>
                    </a:ext>
                  </a:extLst>
                </a:hlinkClick>
              </a:rPr>
              <a:t>https://www.manrs.org</a:t>
            </a:r>
            <a:r>
              <a:rPr lang="en-US" sz="1400" b="1" dirty="0">
                <a:solidFill>
                  <a:schemeClr val="bg1"/>
                </a:solidFill>
                <a:latin typeface="Avenir Book" panose="02000503020000020003" pitchFamily="2" charset="0"/>
              </a:rPr>
              <a:t> </a:t>
            </a:r>
          </a:p>
          <a:p>
            <a:endParaRPr lang="en-US" sz="1400" b="1" dirty="0">
              <a:solidFill>
                <a:schemeClr val="bg1"/>
              </a:solidFill>
              <a:latin typeface="Avenir Book" panose="02000503020000020003" pitchFamily="2"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E3A69C3A-D2BB-6A4F-8883-AE2393EF01F2}"/>
              </a:ext>
            </a:extLst>
          </p:cNvPr>
          <p:cNvPicPr>
            <a:picLocks noChangeAspect="1"/>
          </p:cNvPicPr>
          <p:nvPr/>
        </p:nvPicPr>
        <p:blipFill>
          <a:blip r:embed="rId4"/>
          <a:stretch>
            <a:fillRect/>
          </a:stretch>
        </p:blipFill>
        <p:spPr>
          <a:xfrm>
            <a:off x="7126941" y="3242322"/>
            <a:ext cx="1677061" cy="1677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063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595994" y="224118"/>
            <a:ext cx="7656823" cy="546847"/>
          </a:xfrm>
        </p:spPr>
        <p:txBody>
          <a:bodyPr>
            <a:normAutofit/>
          </a:bodyPr>
          <a:lstStyle/>
          <a:p>
            <a:r>
              <a:rPr lang="en-US" dirty="0">
                <a:solidFill>
                  <a:schemeClr val="bg1"/>
                </a:solidFill>
                <a:latin typeface="Avenir Book" panose="02000503020000020003" pitchFamily="2" charset="0"/>
              </a:rPr>
              <a:t>RPKI: We are Validating</a:t>
            </a:r>
            <a:endParaRPr lang="en-US" sz="1600" dirty="0">
              <a:solidFill>
                <a:schemeClr val="bg1"/>
              </a:solidFill>
              <a:latin typeface="Avenir Book" panose="02000503020000020003" pitchFamily="2" charset="0"/>
            </a:endParaRPr>
          </a:p>
        </p:txBody>
      </p:sp>
      <p:sp>
        <p:nvSpPr>
          <p:cNvPr id="5" name="Rectangle 4">
            <a:extLst>
              <a:ext uri="{FF2B5EF4-FFF2-40B4-BE49-F238E27FC236}">
                <a16:creationId xmlns:a16="http://schemas.microsoft.com/office/drawing/2014/main" id="{BBC413F8-E1DD-47AE-A4CB-7D278DBDDFE3}"/>
              </a:ext>
            </a:extLst>
          </p:cNvPr>
          <p:cNvSpPr/>
          <p:nvPr/>
        </p:nvSpPr>
        <p:spPr>
          <a:xfrm>
            <a:off x="887503" y="2875055"/>
            <a:ext cx="6427695" cy="1938992"/>
          </a:xfrm>
          <a:prstGeom prst="rect">
            <a:avLst/>
          </a:prstGeom>
        </p:spPr>
        <p:txBody>
          <a:bodyPr wrap="square">
            <a:spAutoFit/>
          </a:bodyPr>
          <a:lstStyle/>
          <a:p>
            <a:pPr fontAlgn="base"/>
            <a:r>
              <a:rPr lang="en-US" sz="1200" b="1" dirty="0" err="1">
                <a:solidFill>
                  <a:schemeClr val="bg1"/>
                </a:solidFill>
                <a:latin typeface="Avenir Book" panose="02000503020000020003" pitchFamily="2" charset="0"/>
              </a:rPr>
              <a:t>NAPAfrica</a:t>
            </a:r>
            <a:r>
              <a:rPr lang="en-US" sz="1200" b="1" dirty="0">
                <a:solidFill>
                  <a:schemeClr val="bg1"/>
                </a:solidFill>
                <a:latin typeface="Avenir Book" panose="02000503020000020003" pitchFamily="2" charset="0"/>
              </a:rPr>
              <a:t> route servers perform filtering and validation in the following sequence:</a:t>
            </a:r>
          </a:p>
          <a:p>
            <a:pPr fontAlgn="base"/>
            <a:endParaRPr lang="en-US" sz="1200" dirty="0">
              <a:solidFill>
                <a:schemeClr val="bg1"/>
              </a:solidFill>
              <a:latin typeface="Avenir Book" panose="02000503020000020003" pitchFamily="2" charset="0"/>
            </a:endParaRP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that are too long (/25-/32 for v4 and /49-/128 for v6)</a:t>
            </a: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considered as </a:t>
            </a:r>
            <a:r>
              <a:rPr lang="en-US" sz="1200" dirty="0" err="1">
                <a:solidFill>
                  <a:schemeClr val="bg1"/>
                </a:solidFill>
                <a:latin typeface="Avenir Book" panose="02000503020000020003" pitchFamily="2" charset="0"/>
              </a:rPr>
              <a:t>martians</a:t>
            </a:r>
            <a:r>
              <a:rPr lang="en-US" sz="1200" dirty="0">
                <a:solidFill>
                  <a:schemeClr val="bg1"/>
                </a:solidFill>
                <a:latin typeface="Avenir Book" panose="02000503020000020003" pitchFamily="2" charset="0"/>
              </a:rPr>
              <a:t>/</a:t>
            </a:r>
            <a:r>
              <a:rPr lang="en-US" sz="1200" dirty="0" err="1">
                <a:solidFill>
                  <a:schemeClr val="bg1"/>
                </a:solidFill>
                <a:latin typeface="Avenir Book" panose="02000503020000020003" pitchFamily="2" charset="0"/>
              </a:rPr>
              <a:t>bogons</a:t>
            </a:r>
            <a:endParaRPr lang="en-US" sz="1200" dirty="0">
              <a:solidFill>
                <a:schemeClr val="bg1"/>
              </a:solidFill>
              <a:latin typeface="Avenir Book" panose="02000503020000020003" pitchFamily="2" charset="0"/>
            </a:endParaRP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where the AS path length is too short</a:t>
            </a: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where the first AS in the path is not the peer AS</a:t>
            </a: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with well known transit AS numbers in the path</a:t>
            </a: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Drop prefixes where the AS path is too long</a:t>
            </a:r>
          </a:p>
          <a:p>
            <a:pPr marL="285750" indent="-285750" fontAlgn="base">
              <a:buFont typeface="Arial" panose="020B0604020202020204" pitchFamily="34" charset="0"/>
              <a:buChar char="•"/>
            </a:pPr>
            <a:r>
              <a:rPr lang="en-US" sz="1200" dirty="0">
                <a:solidFill>
                  <a:schemeClr val="bg1"/>
                </a:solidFill>
                <a:latin typeface="Avenir Book" panose="02000503020000020003" pitchFamily="2" charset="0"/>
              </a:rPr>
              <a:t>RPKI Route Origin Validation – Drop invalid prefixes, Accept valid prefixes. RPKI unknowns will be subject to IRR filtering</a:t>
            </a:r>
            <a:endParaRPr lang="en-US" sz="1200" b="0" i="0" dirty="0">
              <a:solidFill>
                <a:schemeClr val="bg1"/>
              </a:solidFill>
              <a:effectLst/>
              <a:latin typeface="Avenir Book" panose="02000503020000020003" pitchFamily="2" charset="0"/>
            </a:endParaRPr>
          </a:p>
        </p:txBody>
      </p:sp>
      <p:pic>
        <p:nvPicPr>
          <p:cNvPr id="7" name="Picture 6">
            <a:extLst>
              <a:ext uri="{FF2B5EF4-FFF2-40B4-BE49-F238E27FC236}">
                <a16:creationId xmlns:a16="http://schemas.microsoft.com/office/drawing/2014/main" id="{EE860FBE-E74B-4CB2-B5CA-DF2445941A4E}"/>
              </a:ext>
            </a:extLst>
          </p:cNvPr>
          <p:cNvPicPr>
            <a:picLocks noChangeAspect="1"/>
          </p:cNvPicPr>
          <p:nvPr/>
        </p:nvPicPr>
        <p:blipFill>
          <a:blip r:embed="rId3"/>
          <a:stretch>
            <a:fillRect/>
          </a:stretch>
        </p:blipFill>
        <p:spPr>
          <a:xfrm>
            <a:off x="498619" y="848982"/>
            <a:ext cx="4867836" cy="14663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D42389D-D7B5-6745-A9E7-B90E852BF9BE}"/>
              </a:ext>
            </a:extLst>
          </p:cNvPr>
          <p:cNvPicPr>
            <a:picLocks noChangeAspect="1"/>
          </p:cNvPicPr>
          <p:nvPr/>
        </p:nvPicPr>
        <p:blipFill>
          <a:blip r:embed="rId4"/>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46B0DD4-9EC9-8943-B358-C48C2AA18B56}"/>
              </a:ext>
            </a:extLst>
          </p:cNvPr>
          <p:cNvSpPr txBox="1"/>
          <p:nvPr/>
        </p:nvSpPr>
        <p:spPr>
          <a:xfrm>
            <a:off x="887503" y="2456669"/>
            <a:ext cx="3831049" cy="276999"/>
          </a:xfrm>
          <a:prstGeom prst="rect">
            <a:avLst/>
          </a:prstGeom>
          <a:noFill/>
        </p:spPr>
        <p:txBody>
          <a:bodyPr wrap="none" rtlCol="0">
            <a:spAutoFit/>
          </a:bodyPr>
          <a:lstStyle/>
          <a:p>
            <a:r>
              <a:rPr lang="en-ZA" sz="1200" dirty="0">
                <a:solidFill>
                  <a:schemeClr val="bg1"/>
                </a:solidFill>
                <a:latin typeface="Avenir Book" panose="02000503020000020003" pitchFamily="2" charset="0"/>
                <a:hlinkClick r:id="rId5">
                  <a:extLst>
                    <a:ext uri="{A12FA001-AC4F-418D-AE19-62706E023703}">
                      <ahyp:hlinkClr xmlns:ahyp="http://schemas.microsoft.com/office/drawing/2018/hyperlinkcolor" val="tx"/>
                    </a:ext>
                  </a:extLst>
                </a:hlinkClick>
              </a:rPr>
              <a:t>https://www.napafrica.net/technical/rpki-handy-hints/</a:t>
            </a:r>
            <a:endParaRPr lang="en-US" sz="1200" dirty="0">
              <a:latin typeface="Avenir Book" panose="02000503020000020003" pitchFamily="2" charset="0"/>
            </a:endParaRPr>
          </a:p>
        </p:txBody>
      </p:sp>
      <p:pic>
        <p:nvPicPr>
          <p:cNvPr id="8" name="Picture 7">
            <a:extLst>
              <a:ext uri="{FF2B5EF4-FFF2-40B4-BE49-F238E27FC236}">
                <a16:creationId xmlns:a16="http://schemas.microsoft.com/office/drawing/2014/main" id="{F6B5DE83-FBE8-49B4-9FD2-7897389E0248}"/>
              </a:ext>
            </a:extLst>
          </p:cNvPr>
          <p:cNvPicPr>
            <a:picLocks noChangeAspect="1"/>
          </p:cNvPicPr>
          <p:nvPr/>
        </p:nvPicPr>
        <p:blipFill>
          <a:blip r:embed="rId6"/>
          <a:stretch>
            <a:fillRect/>
          </a:stretch>
        </p:blipFill>
        <p:spPr>
          <a:xfrm>
            <a:off x="5870645" y="338925"/>
            <a:ext cx="2774736" cy="1983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626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9601" y="245235"/>
            <a:ext cx="5558118" cy="525730"/>
          </a:xfrm>
        </p:spPr>
        <p:txBody>
          <a:bodyPr>
            <a:normAutofit/>
          </a:bodyPr>
          <a:lstStyle/>
          <a:p>
            <a:r>
              <a:rPr lang="en-US" dirty="0">
                <a:solidFill>
                  <a:schemeClr val="bg1"/>
                </a:solidFill>
                <a:latin typeface="Avenir Book" panose="02000503020000020003" pitchFamily="2" charset="0"/>
              </a:rPr>
              <a:t>RPKI Uptake: Africa vs World</a:t>
            </a:r>
            <a:endParaRPr lang="en-US" sz="1600" dirty="0">
              <a:solidFill>
                <a:schemeClr val="bg1"/>
              </a:solidFill>
              <a:latin typeface="Avenir Book" panose="02000503020000020003" pitchFamily="2" charset="0"/>
            </a:endParaRPr>
          </a:p>
        </p:txBody>
      </p:sp>
      <p:pic>
        <p:nvPicPr>
          <p:cNvPr id="8" name="Picture 7">
            <a:extLst>
              <a:ext uri="{FF2B5EF4-FFF2-40B4-BE49-F238E27FC236}">
                <a16:creationId xmlns:a16="http://schemas.microsoft.com/office/drawing/2014/main" id="{25C31AE0-9736-4353-A1EA-F9E16B91AF6E}"/>
              </a:ext>
            </a:extLst>
          </p:cNvPr>
          <p:cNvPicPr>
            <a:picLocks noChangeAspect="1"/>
          </p:cNvPicPr>
          <p:nvPr/>
        </p:nvPicPr>
        <p:blipFill>
          <a:blip r:embed="rId3"/>
          <a:stretch>
            <a:fillRect/>
          </a:stretch>
        </p:blipFill>
        <p:spPr>
          <a:xfrm>
            <a:off x="1720140" y="931371"/>
            <a:ext cx="5703719" cy="3882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401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6" y="224118"/>
            <a:ext cx="7584140" cy="555811"/>
          </a:xfrm>
        </p:spPr>
        <p:txBody>
          <a:bodyPr>
            <a:normAutofit/>
          </a:bodyPr>
          <a:lstStyle/>
          <a:p>
            <a:r>
              <a:rPr lang="en-US" dirty="0">
                <a:solidFill>
                  <a:schemeClr val="bg1"/>
                </a:solidFill>
                <a:latin typeface="Avenir Book" panose="02000503020000020003" pitchFamily="2" charset="0"/>
              </a:rPr>
              <a:t>RPKI: the Numbers</a:t>
            </a:r>
            <a:endParaRPr lang="en-US" sz="1600"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8AF64F55-E1FE-42FF-AC39-FE4FA512D87B}"/>
              </a:ext>
            </a:extLst>
          </p:cNvPr>
          <p:cNvPicPr>
            <a:picLocks noChangeAspect="1"/>
          </p:cNvPicPr>
          <p:nvPr/>
        </p:nvPicPr>
        <p:blipFill>
          <a:blip r:embed="rId3"/>
          <a:stretch>
            <a:fillRect/>
          </a:stretch>
        </p:blipFill>
        <p:spPr>
          <a:xfrm>
            <a:off x="1894114" y="1000913"/>
            <a:ext cx="5122119" cy="3456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6394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3605-38DD-E547-96D9-8E83AB657ED7}"/>
              </a:ext>
            </a:extLst>
          </p:cNvPr>
          <p:cNvSpPr>
            <a:spLocks noGrp="1"/>
          </p:cNvSpPr>
          <p:nvPr>
            <p:ph type="title"/>
          </p:nvPr>
        </p:nvSpPr>
        <p:spPr>
          <a:xfrm>
            <a:off x="615600" y="410399"/>
            <a:ext cx="7906640" cy="658800"/>
          </a:xfrm>
        </p:spPr>
        <p:txBody>
          <a:bodyPr/>
          <a:lstStyle/>
          <a:p>
            <a:pPr algn="ctr"/>
            <a:r>
              <a:rPr lang="en-US" dirty="0">
                <a:solidFill>
                  <a:schemeClr val="bg1"/>
                </a:solidFill>
              </a:rPr>
              <a:t>And of course… THE CLOUD</a:t>
            </a:r>
            <a:endParaRPr lang="en-US" b="1" dirty="0">
              <a:solidFill>
                <a:schemeClr val="bg1"/>
              </a:solidFill>
              <a:latin typeface="Avenir LT Std 95 Black" panose="020B0503020203020204" pitchFamily="34" charset="77"/>
            </a:endParaRPr>
          </a:p>
        </p:txBody>
      </p:sp>
      <p:cxnSp>
        <p:nvCxnSpPr>
          <p:cNvPr id="4" name="Straight Connector 3">
            <a:extLst>
              <a:ext uri="{FF2B5EF4-FFF2-40B4-BE49-F238E27FC236}">
                <a16:creationId xmlns:a16="http://schemas.microsoft.com/office/drawing/2014/main" id="{9A45FDC3-693E-194E-A69D-53478F33B5C6}"/>
              </a:ext>
            </a:extLst>
          </p:cNvPr>
          <p:cNvCxnSpPr>
            <a:cxnSpLocks/>
          </p:cNvCxnSpPr>
          <p:nvPr/>
        </p:nvCxnSpPr>
        <p:spPr>
          <a:xfrm>
            <a:off x="4568920" y="1450611"/>
            <a:ext cx="0" cy="2768600"/>
          </a:xfrm>
          <a:prstGeom prst="line">
            <a:avLst/>
          </a:prstGeom>
          <a:ln w="635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BBBC3C9-B8CB-2348-A534-BFEFB7BEA5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84398" y="1208869"/>
            <a:ext cx="5469775" cy="2428536"/>
          </a:xfrm>
          <a:prstGeom prst="rect">
            <a:avLst/>
          </a:prstGeom>
        </p:spPr>
      </p:pic>
      <p:sp>
        <p:nvSpPr>
          <p:cNvPr id="10" name="TextBox 9">
            <a:extLst>
              <a:ext uri="{FF2B5EF4-FFF2-40B4-BE49-F238E27FC236}">
                <a16:creationId xmlns:a16="http://schemas.microsoft.com/office/drawing/2014/main" id="{E4483CCB-D2F5-2541-BB52-D5F65E53A190}"/>
              </a:ext>
            </a:extLst>
          </p:cNvPr>
          <p:cNvSpPr txBox="1"/>
          <p:nvPr/>
        </p:nvSpPr>
        <p:spPr>
          <a:xfrm>
            <a:off x="1609584" y="2895771"/>
            <a:ext cx="2521835"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rPr>
              <a:t>11 July 2018</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rPr>
              <a:t>Amazon Web Services (AWS) Direct Connect is now live in South Africa and located at Africa’s only vendor neutral data centre, Teraco. AWS Direct Connect enables clients to directly connect to their AWS resources in an AWS region. The service is accessible via a direct cross-connect within Teraco or from the Teraco Cloud Exchange platform in Johannesburg and Cape Town.</a:t>
            </a:r>
            <a:endParaRPr kumimoji="0" lang="en-US"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endParaRPr>
          </a:p>
        </p:txBody>
      </p:sp>
      <p:sp>
        <p:nvSpPr>
          <p:cNvPr id="12" name="TextBox 11">
            <a:extLst>
              <a:ext uri="{FF2B5EF4-FFF2-40B4-BE49-F238E27FC236}">
                <a16:creationId xmlns:a16="http://schemas.microsoft.com/office/drawing/2014/main" id="{740F99BF-52AE-7F45-8537-CCCB4C6C4D69}"/>
              </a:ext>
            </a:extLst>
          </p:cNvPr>
          <p:cNvSpPr txBox="1"/>
          <p:nvPr/>
        </p:nvSpPr>
        <p:spPr>
          <a:xfrm>
            <a:off x="4987331" y="2895771"/>
            <a:ext cx="2519063"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rPr>
              <a:t>2 November 2017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ZA"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rPr>
              <a:t>Teraco Data Environments, Africa’s largest neutral data centre, today announced it will be a Microsoft Azure ExpressRoute Connectivity partner, providing clients high performance private network connections  to Microsoft Azure and other Microsoft Cloud Services. Teraco will be one of the first companies to offer access to the Microsoft Azure ExpressRoute sites in Africa, when Azure becomes generally available in 2018. </a:t>
            </a:r>
            <a:endParaRPr kumimoji="0" lang="en-US" sz="800" b="0" i="0" u="none" strike="noStrike" kern="1200" cap="none" spc="0" normalizeH="0" baseline="0" noProof="0" dirty="0">
              <a:ln>
                <a:noFill/>
              </a:ln>
              <a:solidFill>
                <a:prstClr val="white"/>
              </a:solidFill>
              <a:effectLst/>
              <a:uLnTx/>
              <a:uFillTx/>
              <a:latin typeface="Avenir Roman" panose="02000503020000020003" pitchFamily="2" charset="0"/>
              <a:ea typeface="+mn-ea"/>
              <a:cs typeface="+mn-cs"/>
            </a:endParaRPr>
          </a:p>
        </p:txBody>
      </p:sp>
    </p:spTree>
    <p:extLst>
      <p:ext uri="{BB962C8B-B14F-4D97-AF65-F5344CB8AC3E}">
        <p14:creationId xmlns:p14="http://schemas.microsoft.com/office/powerpoint/2010/main" val="3704156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E84A-01A8-3147-B034-F1F2BF913585}"/>
              </a:ext>
            </a:extLst>
          </p:cNvPr>
          <p:cNvSpPr>
            <a:spLocks noGrp="1"/>
          </p:cNvSpPr>
          <p:nvPr>
            <p:ph type="title"/>
          </p:nvPr>
        </p:nvSpPr>
        <p:spPr>
          <a:xfrm>
            <a:off x="600636" y="224118"/>
            <a:ext cx="7921604" cy="546847"/>
          </a:xfrm>
        </p:spPr>
        <p:txBody>
          <a:bodyPr>
            <a:normAutofit/>
          </a:bodyPr>
          <a:lstStyle/>
          <a:p>
            <a:r>
              <a:rPr lang="en-US" dirty="0">
                <a:latin typeface="Avenir Book" panose="02000503020000020003" pitchFamily="2" charset="0"/>
              </a:rPr>
              <a:t>Where are Africa’s Cloud On-Ramp Locations?</a:t>
            </a:r>
          </a:p>
        </p:txBody>
      </p:sp>
      <p:pic>
        <p:nvPicPr>
          <p:cNvPr id="6" name="Picture 5">
            <a:extLst>
              <a:ext uri="{FF2B5EF4-FFF2-40B4-BE49-F238E27FC236}">
                <a16:creationId xmlns:a16="http://schemas.microsoft.com/office/drawing/2014/main" id="{E5D47328-14FF-F342-A35C-4904C781A7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0836" y="3905614"/>
            <a:ext cx="370041" cy="221568"/>
          </a:xfrm>
          <a:prstGeom prst="rect">
            <a:avLst/>
          </a:prstGeom>
        </p:spPr>
      </p:pic>
      <p:pic>
        <p:nvPicPr>
          <p:cNvPr id="8" name="Picture 7">
            <a:extLst>
              <a:ext uri="{FF2B5EF4-FFF2-40B4-BE49-F238E27FC236}">
                <a16:creationId xmlns:a16="http://schemas.microsoft.com/office/drawing/2014/main" id="{2C1282E5-B0C0-7A4D-BD15-5DCDE98E68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6887" y="3921603"/>
            <a:ext cx="678410" cy="189589"/>
          </a:xfrm>
          <a:prstGeom prst="rect">
            <a:avLst/>
          </a:prstGeom>
        </p:spPr>
      </p:pic>
      <p:pic>
        <p:nvPicPr>
          <p:cNvPr id="10" name="Picture 9">
            <a:extLst>
              <a:ext uri="{FF2B5EF4-FFF2-40B4-BE49-F238E27FC236}">
                <a16:creationId xmlns:a16="http://schemas.microsoft.com/office/drawing/2014/main" id="{85AFBC68-68B3-F742-8576-317BC3E09FF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39418" y="3807478"/>
            <a:ext cx="600747" cy="376894"/>
          </a:xfrm>
          <a:prstGeom prst="rect">
            <a:avLst/>
          </a:prstGeom>
        </p:spPr>
      </p:pic>
      <p:pic>
        <p:nvPicPr>
          <p:cNvPr id="13" name="Picture 12">
            <a:extLst>
              <a:ext uri="{FF2B5EF4-FFF2-40B4-BE49-F238E27FC236}">
                <a16:creationId xmlns:a16="http://schemas.microsoft.com/office/drawing/2014/main" id="{AAD9F4E2-F44A-4D4B-9D31-D8BD674C21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2652" y="3885142"/>
            <a:ext cx="370041" cy="221568"/>
          </a:xfrm>
          <a:prstGeom prst="rect">
            <a:avLst/>
          </a:prstGeom>
        </p:spPr>
      </p:pic>
      <p:pic>
        <p:nvPicPr>
          <p:cNvPr id="15" name="Picture 14">
            <a:extLst>
              <a:ext uri="{FF2B5EF4-FFF2-40B4-BE49-F238E27FC236}">
                <a16:creationId xmlns:a16="http://schemas.microsoft.com/office/drawing/2014/main" id="{9F08934B-866D-7B46-B05A-98A901F23F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69927" y="3901131"/>
            <a:ext cx="678410" cy="189589"/>
          </a:xfrm>
          <a:prstGeom prst="rect">
            <a:avLst/>
          </a:prstGeom>
        </p:spPr>
      </p:pic>
      <p:cxnSp>
        <p:nvCxnSpPr>
          <p:cNvPr id="16" name="Straight Connector 15">
            <a:extLst>
              <a:ext uri="{FF2B5EF4-FFF2-40B4-BE49-F238E27FC236}">
                <a16:creationId xmlns:a16="http://schemas.microsoft.com/office/drawing/2014/main" id="{6B10AC3F-934A-2348-98D4-3AC687E87050}"/>
              </a:ext>
            </a:extLst>
          </p:cNvPr>
          <p:cNvCxnSpPr>
            <a:cxnSpLocks/>
          </p:cNvCxnSpPr>
          <p:nvPr/>
        </p:nvCxnSpPr>
        <p:spPr>
          <a:xfrm>
            <a:off x="1344300" y="3827950"/>
            <a:ext cx="0" cy="376894"/>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A3A192C-E119-D542-BC70-B13D18BC51D7}"/>
              </a:ext>
            </a:extLst>
          </p:cNvPr>
          <p:cNvCxnSpPr>
            <a:cxnSpLocks/>
          </p:cNvCxnSpPr>
          <p:nvPr/>
        </p:nvCxnSpPr>
        <p:spPr>
          <a:xfrm>
            <a:off x="6782940" y="3807478"/>
            <a:ext cx="0" cy="376894"/>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0BB799A-0CC8-AB44-B332-61E1DD107736}"/>
              </a:ext>
            </a:extLst>
          </p:cNvPr>
          <p:cNvCxnSpPr>
            <a:cxnSpLocks/>
          </p:cNvCxnSpPr>
          <p:nvPr/>
        </p:nvCxnSpPr>
        <p:spPr>
          <a:xfrm>
            <a:off x="7710987" y="3807478"/>
            <a:ext cx="0" cy="376894"/>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Pentagon 13">
            <a:extLst>
              <a:ext uri="{FF2B5EF4-FFF2-40B4-BE49-F238E27FC236}">
                <a16:creationId xmlns:a16="http://schemas.microsoft.com/office/drawing/2014/main" id="{4A269A9D-6A36-B44E-A0A4-3246DE28D474}"/>
              </a:ext>
            </a:extLst>
          </p:cNvPr>
          <p:cNvSpPr/>
          <p:nvPr/>
        </p:nvSpPr>
        <p:spPr>
          <a:xfrm>
            <a:off x="666324" y="3282593"/>
            <a:ext cx="1528973" cy="429593"/>
          </a:xfrm>
          <a:custGeom>
            <a:avLst/>
            <a:gdLst>
              <a:gd name="connsiteX0" fmla="*/ 0 w 1737909"/>
              <a:gd name="connsiteY0" fmla="*/ 0 h 710718"/>
              <a:gd name="connsiteX1" fmla="*/ 1737909 w 1737909"/>
              <a:gd name="connsiteY1" fmla="*/ 0 h 710718"/>
              <a:gd name="connsiteX2" fmla="*/ 1737909 w 1737909"/>
              <a:gd name="connsiteY2" fmla="*/ 355359 h 710718"/>
              <a:gd name="connsiteX3" fmla="*/ 1737909 w 1737909"/>
              <a:gd name="connsiteY3" fmla="*/ 710718 h 710718"/>
              <a:gd name="connsiteX4" fmla="*/ 0 w 1737909"/>
              <a:gd name="connsiteY4" fmla="*/ 710718 h 710718"/>
              <a:gd name="connsiteX5" fmla="*/ 0 w 1737909"/>
              <a:gd name="connsiteY5" fmla="*/ 0 h 710718"/>
              <a:gd name="connsiteX0" fmla="*/ 0 w 1737909"/>
              <a:gd name="connsiteY0" fmla="*/ 0 h 710718"/>
              <a:gd name="connsiteX1" fmla="*/ 1737909 w 1737909"/>
              <a:gd name="connsiteY1" fmla="*/ 0 h 710718"/>
              <a:gd name="connsiteX2" fmla="*/ 1737909 w 1737909"/>
              <a:gd name="connsiteY2" fmla="*/ 710718 h 710718"/>
              <a:gd name="connsiteX3" fmla="*/ 0 w 1737909"/>
              <a:gd name="connsiteY3" fmla="*/ 710718 h 710718"/>
              <a:gd name="connsiteX4" fmla="*/ 0 w 1737909"/>
              <a:gd name="connsiteY4" fmla="*/ 0 h 71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909" h="710718">
                <a:moveTo>
                  <a:pt x="0" y="0"/>
                </a:moveTo>
                <a:lnTo>
                  <a:pt x="1737909" y="0"/>
                </a:lnTo>
                <a:lnTo>
                  <a:pt x="1737909" y="710718"/>
                </a:lnTo>
                <a:lnTo>
                  <a:pt x="0" y="710718"/>
                </a:lnTo>
                <a:lnTo>
                  <a:pt x="0" y="0"/>
                </a:lnTo>
                <a:close/>
              </a:path>
            </a:pathLst>
          </a:cu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p>
            <a:pPr marL="0" marR="0" lvl="0" indent="0" algn="r" defTabSz="4572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F6BA1"/>
                </a:solidFill>
                <a:effectLst/>
                <a:uLnTx/>
                <a:uFillTx/>
                <a:latin typeface="Avenir LT Std 95 Black" panose="020B0503020203020204" pitchFamily="34" charset="77"/>
                <a:ea typeface="+mn-ea"/>
                <a:cs typeface="+mn-cs"/>
              </a:rPr>
              <a:t>CT1</a:t>
            </a:r>
            <a:r>
              <a:rPr kumimoji="0" lang="en-US" sz="1200" b="0" i="0" u="none" strike="noStrike" kern="1200" cap="none" spc="0" normalizeH="0" baseline="0" noProof="0" dirty="0">
                <a:ln>
                  <a:noFill/>
                </a:ln>
                <a:solidFill>
                  <a:srgbClr val="3F6BA1"/>
                </a:solidFill>
                <a:effectLst/>
                <a:uLnTx/>
                <a:uFillTx/>
                <a:latin typeface="Avenir LT Std 55 Roman" panose="020B0503020203020204" pitchFamily="34" charset="77"/>
                <a:ea typeface="+mn-ea"/>
                <a:cs typeface="+mn-cs"/>
              </a:rPr>
              <a:t> | CAPE TOWN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F6BA1"/>
                </a:solidFill>
                <a:effectLst/>
                <a:uLnTx/>
                <a:uFillTx/>
                <a:latin typeface="Avenir LT Std 85 Heavy" panose="020B0503020203020204" pitchFamily="34" charset="77"/>
                <a:ea typeface="+mn-ea"/>
                <a:cs typeface="Corbel"/>
              </a:rPr>
              <a:t>Region: </a:t>
            </a:r>
            <a:r>
              <a:rPr kumimoji="0" lang="en-US" sz="800" b="0" i="0" u="none" strike="noStrike" kern="1200" cap="none" spc="0" normalizeH="0" baseline="0" noProof="0" dirty="0">
                <a:ln>
                  <a:noFill/>
                </a:ln>
                <a:solidFill>
                  <a:srgbClr val="3F6BA1"/>
                </a:solidFill>
                <a:effectLst/>
                <a:uLnTx/>
                <a:uFillTx/>
                <a:latin typeface="Avenir LT Std 55 Roman" panose="020B0503020203020204" pitchFamily="34" charset="77"/>
                <a:ea typeface="+mn-ea"/>
                <a:cs typeface="Corbel"/>
              </a:rPr>
              <a:t>South Africa West</a:t>
            </a:r>
          </a:p>
        </p:txBody>
      </p:sp>
      <p:sp>
        <p:nvSpPr>
          <p:cNvPr id="21" name="Pentagon 13">
            <a:extLst>
              <a:ext uri="{FF2B5EF4-FFF2-40B4-BE49-F238E27FC236}">
                <a16:creationId xmlns:a16="http://schemas.microsoft.com/office/drawing/2014/main" id="{3F68790A-F77B-3E42-A657-F3560059FFD8}"/>
              </a:ext>
            </a:extLst>
          </p:cNvPr>
          <p:cNvSpPr/>
          <p:nvPr/>
        </p:nvSpPr>
        <p:spPr>
          <a:xfrm>
            <a:off x="6242652" y="3262122"/>
            <a:ext cx="1813152" cy="429593"/>
          </a:xfrm>
          <a:custGeom>
            <a:avLst/>
            <a:gdLst>
              <a:gd name="connsiteX0" fmla="*/ 0 w 1737909"/>
              <a:gd name="connsiteY0" fmla="*/ 0 h 710718"/>
              <a:gd name="connsiteX1" fmla="*/ 1737909 w 1737909"/>
              <a:gd name="connsiteY1" fmla="*/ 0 h 710718"/>
              <a:gd name="connsiteX2" fmla="*/ 1737909 w 1737909"/>
              <a:gd name="connsiteY2" fmla="*/ 355359 h 710718"/>
              <a:gd name="connsiteX3" fmla="*/ 1737909 w 1737909"/>
              <a:gd name="connsiteY3" fmla="*/ 710718 h 710718"/>
              <a:gd name="connsiteX4" fmla="*/ 0 w 1737909"/>
              <a:gd name="connsiteY4" fmla="*/ 710718 h 710718"/>
              <a:gd name="connsiteX5" fmla="*/ 0 w 1737909"/>
              <a:gd name="connsiteY5" fmla="*/ 0 h 710718"/>
              <a:gd name="connsiteX0" fmla="*/ 0 w 1737909"/>
              <a:gd name="connsiteY0" fmla="*/ 0 h 710718"/>
              <a:gd name="connsiteX1" fmla="*/ 1737909 w 1737909"/>
              <a:gd name="connsiteY1" fmla="*/ 0 h 710718"/>
              <a:gd name="connsiteX2" fmla="*/ 1737909 w 1737909"/>
              <a:gd name="connsiteY2" fmla="*/ 710718 h 710718"/>
              <a:gd name="connsiteX3" fmla="*/ 0 w 1737909"/>
              <a:gd name="connsiteY3" fmla="*/ 710718 h 710718"/>
              <a:gd name="connsiteX4" fmla="*/ 0 w 1737909"/>
              <a:gd name="connsiteY4" fmla="*/ 0 h 71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909" h="710718">
                <a:moveTo>
                  <a:pt x="0" y="0"/>
                </a:moveTo>
                <a:lnTo>
                  <a:pt x="1737909" y="0"/>
                </a:lnTo>
                <a:lnTo>
                  <a:pt x="1737909" y="710718"/>
                </a:lnTo>
                <a:lnTo>
                  <a:pt x="0" y="710718"/>
                </a:lnTo>
                <a:lnTo>
                  <a:pt x="0" y="0"/>
                </a:lnTo>
                <a:close/>
              </a:path>
            </a:pathLst>
          </a:custGeom>
          <a:noFill/>
          <a:ln>
            <a:noFill/>
          </a:ln>
        </p:spPr>
        <p:style>
          <a:lnRef idx="0">
            <a:scrgbClr r="0" g="0" b="0"/>
          </a:lnRef>
          <a:fillRef idx="0">
            <a:scrgbClr r="0" g="0" b="0"/>
          </a:fillRef>
          <a:effectRef idx="0">
            <a:scrgbClr r="0" g="0" b="0"/>
          </a:effectRef>
          <a:fontRef idx="minor">
            <a:schemeClr val="dk1"/>
          </a:fontRef>
        </p:style>
        <p:txBody>
          <a:bodyPr wrap="square" lIns="0" tIns="0" rIns="0" bIns="0" rtlCol="0" anchor="t" anchorCtr="0"/>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3F6BA1"/>
                </a:solidFill>
                <a:effectLst/>
                <a:uLnTx/>
                <a:uFillTx/>
                <a:latin typeface="Avenir LT Std 95 Black" panose="020B0503020203020204" pitchFamily="34" charset="77"/>
                <a:ea typeface="+mn-ea"/>
                <a:cs typeface="+mn-cs"/>
              </a:rPr>
              <a:t>JB1</a:t>
            </a:r>
            <a:r>
              <a:rPr kumimoji="0" lang="en-US" sz="1200" b="0" i="0" u="none" strike="noStrike" kern="1200" cap="none" spc="0" normalizeH="0" baseline="0" noProof="0" dirty="0">
                <a:ln>
                  <a:noFill/>
                </a:ln>
                <a:solidFill>
                  <a:srgbClr val="3F6BA1"/>
                </a:solidFill>
                <a:effectLst/>
                <a:uLnTx/>
                <a:uFillTx/>
                <a:latin typeface="Avenir LT Std 55 Roman" panose="020B0503020203020204" pitchFamily="34" charset="77"/>
                <a:ea typeface="+mn-ea"/>
                <a:cs typeface="+mn-cs"/>
              </a:rPr>
              <a:t> | JOHANNESBURG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F6BA1"/>
                </a:solidFill>
                <a:effectLst/>
                <a:uLnTx/>
                <a:uFillTx/>
                <a:latin typeface="Avenir LT Std 85 Heavy" panose="020B0503020203020204" pitchFamily="34" charset="77"/>
                <a:ea typeface="+mn-ea"/>
                <a:cs typeface="Corbel"/>
              </a:rPr>
              <a:t>Region: </a:t>
            </a:r>
            <a:r>
              <a:rPr kumimoji="0" lang="en-US" sz="800" b="0" i="0" u="none" strike="noStrike" kern="1200" cap="none" spc="0" normalizeH="0" baseline="0" noProof="0" dirty="0">
                <a:ln>
                  <a:noFill/>
                </a:ln>
                <a:solidFill>
                  <a:srgbClr val="3F6BA1"/>
                </a:solidFill>
                <a:effectLst/>
                <a:uLnTx/>
                <a:uFillTx/>
                <a:latin typeface="Avenir LT Std 55 Roman" panose="020B0503020203020204" pitchFamily="34" charset="77"/>
                <a:ea typeface="+mn-ea"/>
                <a:cs typeface="Corbel"/>
              </a:rPr>
              <a:t>South Africa North</a:t>
            </a:r>
          </a:p>
        </p:txBody>
      </p:sp>
    </p:spTree>
    <p:extLst>
      <p:ext uri="{BB962C8B-B14F-4D97-AF65-F5344CB8AC3E}">
        <p14:creationId xmlns:p14="http://schemas.microsoft.com/office/powerpoint/2010/main" val="25907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11368" y="222569"/>
            <a:ext cx="7910871" cy="564645"/>
          </a:xfrm>
        </p:spPr>
        <p:txBody>
          <a:bodyPr>
            <a:normAutofit/>
          </a:bodyPr>
          <a:lstStyle/>
          <a:p>
            <a:r>
              <a:rPr lang="en-US" dirty="0">
                <a:solidFill>
                  <a:schemeClr val="bg1"/>
                </a:solidFill>
              </a:rPr>
              <a:t>How to Connect to Africa Cloud Exchange</a:t>
            </a:r>
            <a:endParaRPr lang="en-US" b="1" dirty="0">
              <a:solidFill>
                <a:schemeClr val="bg1"/>
              </a:solidFill>
              <a:latin typeface="Avenir LT Std 95 Black" panose="020B0503020203020204" pitchFamily="34" charset="77"/>
            </a:endParaRPr>
          </a:p>
        </p:txBody>
      </p:sp>
      <p:grpSp>
        <p:nvGrpSpPr>
          <p:cNvPr id="92" name="Group 91">
            <a:extLst>
              <a:ext uri="{FF2B5EF4-FFF2-40B4-BE49-F238E27FC236}">
                <a16:creationId xmlns:a16="http://schemas.microsoft.com/office/drawing/2014/main" id="{A9D59321-9678-9B4B-8F68-46F3149346E0}"/>
              </a:ext>
            </a:extLst>
          </p:cNvPr>
          <p:cNvGrpSpPr/>
          <p:nvPr/>
        </p:nvGrpSpPr>
        <p:grpSpPr>
          <a:xfrm>
            <a:off x="2713742" y="4518337"/>
            <a:ext cx="3716516" cy="276999"/>
            <a:chOff x="2583671" y="4624651"/>
            <a:chExt cx="3716516" cy="276999"/>
          </a:xfrm>
        </p:grpSpPr>
        <p:grpSp>
          <p:nvGrpSpPr>
            <p:cNvPr id="89" name="Group 88">
              <a:extLst>
                <a:ext uri="{FF2B5EF4-FFF2-40B4-BE49-F238E27FC236}">
                  <a16:creationId xmlns:a16="http://schemas.microsoft.com/office/drawing/2014/main" id="{C42E5B0D-C2AC-E643-A0A6-B7F2878DBADD}"/>
                </a:ext>
              </a:extLst>
            </p:cNvPr>
            <p:cNvGrpSpPr/>
            <p:nvPr/>
          </p:nvGrpSpPr>
          <p:grpSpPr>
            <a:xfrm>
              <a:off x="2583671" y="4624651"/>
              <a:ext cx="1084309" cy="276999"/>
              <a:chOff x="2447191" y="4624651"/>
              <a:chExt cx="1084309" cy="276999"/>
            </a:xfrm>
          </p:grpSpPr>
          <p:sp>
            <p:nvSpPr>
              <p:cNvPr id="69" name="TextBox 68">
                <a:extLst>
                  <a:ext uri="{FF2B5EF4-FFF2-40B4-BE49-F238E27FC236}">
                    <a16:creationId xmlns:a16="http://schemas.microsoft.com/office/drawing/2014/main" id="{7BCCB613-E2B1-0C4A-856D-D1378335FA0F}"/>
                  </a:ext>
                </a:extLst>
              </p:cNvPr>
              <p:cNvSpPr txBox="1"/>
              <p:nvPr/>
            </p:nvSpPr>
            <p:spPr>
              <a:xfrm>
                <a:off x="2699221" y="4624651"/>
                <a:ext cx="832279" cy="2769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PRIVATE VIRTUAL </a:t>
                </a:r>
                <a:b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b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INTERFACE</a:t>
                </a:r>
              </a:p>
            </p:txBody>
          </p:sp>
          <p:cxnSp>
            <p:nvCxnSpPr>
              <p:cNvPr id="71" name="Straight Connector 70">
                <a:extLst>
                  <a:ext uri="{FF2B5EF4-FFF2-40B4-BE49-F238E27FC236}">
                    <a16:creationId xmlns:a16="http://schemas.microsoft.com/office/drawing/2014/main" id="{A8B6B84C-7041-5242-831A-F74CD925981B}"/>
                  </a:ext>
                </a:extLst>
              </p:cNvPr>
              <p:cNvCxnSpPr>
                <a:cxnSpLocks/>
              </p:cNvCxnSpPr>
              <p:nvPr/>
            </p:nvCxnSpPr>
            <p:spPr>
              <a:xfrm>
                <a:off x="2447191" y="4721231"/>
                <a:ext cx="245885" cy="0"/>
              </a:xfrm>
              <a:prstGeom prst="line">
                <a:avLst/>
              </a:prstGeom>
              <a:ln>
                <a:solidFill>
                  <a:srgbClr val="00FA00"/>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a:extLst>
                <a:ext uri="{FF2B5EF4-FFF2-40B4-BE49-F238E27FC236}">
                  <a16:creationId xmlns:a16="http://schemas.microsoft.com/office/drawing/2014/main" id="{3B0CB993-5FB3-D841-89CE-74FAAEA5B2DA}"/>
                </a:ext>
              </a:extLst>
            </p:cNvPr>
            <p:cNvGrpSpPr/>
            <p:nvPr/>
          </p:nvGrpSpPr>
          <p:grpSpPr>
            <a:xfrm>
              <a:off x="5240631" y="4624651"/>
              <a:ext cx="1059556" cy="276999"/>
              <a:chOff x="5411231" y="4624651"/>
              <a:chExt cx="1059556" cy="276999"/>
            </a:xfrm>
          </p:grpSpPr>
          <p:cxnSp>
            <p:nvCxnSpPr>
              <p:cNvPr id="72" name="Straight Connector 71">
                <a:extLst>
                  <a:ext uri="{FF2B5EF4-FFF2-40B4-BE49-F238E27FC236}">
                    <a16:creationId xmlns:a16="http://schemas.microsoft.com/office/drawing/2014/main" id="{BAD4E122-5625-1746-AE73-FFECBC41B9F6}"/>
                  </a:ext>
                </a:extLst>
              </p:cNvPr>
              <p:cNvCxnSpPr/>
              <p:nvPr/>
            </p:nvCxnSpPr>
            <p:spPr>
              <a:xfrm>
                <a:off x="5411231" y="4724005"/>
                <a:ext cx="245885"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80C5ED30-BB1A-2B41-BC87-808F36A94DCB}"/>
                  </a:ext>
                </a:extLst>
              </p:cNvPr>
              <p:cNvSpPr txBox="1"/>
              <p:nvPr/>
            </p:nvSpPr>
            <p:spPr>
              <a:xfrm>
                <a:off x="5656140" y="4624651"/>
                <a:ext cx="814647" cy="2769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PHYSICAL CROSS</a:t>
                </a:r>
                <a:b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b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CONNECT</a:t>
                </a:r>
              </a:p>
            </p:txBody>
          </p:sp>
        </p:grpSp>
        <p:grpSp>
          <p:nvGrpSpPr>
            <p:cNvPr id="90" name="Group 89">
              <a:extLst>
                <a:ext uri="{FF2B5EF4-FFF2-40B4-BE49-F238E27FC236}">
                  <a16:creationId xmlns:a16="http://schemas.microsoft.com/office/drawing/2014/main" id="{42DBFCB9-B7D5-AE4D-8528-A3F711DC697B}"/>
                </a:ext>
              </a:extLst>
            </p:cNvPr>
            <p:cNvGrpSpPr/>
            <p:nvPr/>
          </p:nvGrpSpPr>
          <p:grpSpPr>
            <a:xfrm>
              <a:off x="3950875" y="4624651"/>
              <a:ext cx="1001817" cy="276999"/>
              <a:chOff x="3950875" y="4624651"/>
              <a:chExt cx="1001817" cy="276999"/>
            </a:xfrm>
          </p:grpSpPr>
          <p:cxnSp>
            <p:nvCxnSpPr>
              <p:cNvPr id="70" name="Straight Connector 69">
                <a:extLst>
                  <a:ext uri="{FF2B5EF4-FFF2-40B4-BE49-F238E27FC236}">
                    <a16:creationId xmlns:a16="http://schemas.microsoft.com/office/drawing/2014/main" id="{57DF53E3-CA1D-114C-A9A6-45EBA6E37A0F}"/>
                  </a:ext>
                </a:extLst>
              </p:cNvPr>
              <p:cNvCxnSpPr/>
              <p:nvPr/>
            </p:nvCxnSpPr>
            <p:spPr>
              <a:xfrm>
                <a:off x="3950875" y="4721231"/>
                <a:ext cx="245885" cy="0"/>
              </a:xfrm>
              <a:prstGeom prst="line">
                <a:avLst/>
              </a:prstGeom>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A29388F5-E2C3-CE48-AF41-FD544C40E471}"/>
                  </a:ext>
                </a:extLst>
              </p:cNvPr>
              <p:cNvSpPr txBox="1"/>
              <p:nvPr/>
            </p:nvSpPr>
            <p:spPr>
              <a:xfrm>
                <a:off x="4182929" y="4624651"/>
                <a:ext cx="769763" cy="2769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PUBLIC VIRTUAL</a:t>
                </a:r>
                <a:b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b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INTERFACE</a:t>
                </a:r>
              </a:p>
            </p:txBody>
          </p:sp>
        </p:grpSp>
      </p:grpSp>
      <p:grpSp>
        <p:nvGrpSpPr>
          <p:cNvPr id="16" name="Group 15">
            <a:extLst>
              <a:ext uri="{FF2B5EF4-FFF2-40B4-BE49-F238E27FC236}">
                <a16:creationId xmlns:a16="http://schemas.microsoft.com/office/drawing/2014/main" id="{8201B242-37AA-9D46-A539-2FC808B186E9}"/>
              </a:ext>
            </a:extLst>
          </p:cNvPr>
          <p:cNvGrpSpPr/>
          <p:nvPr/>
        </p:nvGrpSpPr>
        <p:grpSpPr>
          <a:xfrm>
            <a:off x="611368" y="1316179"/>
            <a:ext cx="7970227" cy="2900465"/>
            <a:chOff x="611368" y="1316179"/>
            <a:chExt cx="7970227" cy="2900465"/>
          </a:xfrm>
        </p:grpSpPr>
        <p:sp>
          <p:nvSpPr>
            <p:cNvPr id="39" name="Rounded Rectangle 38">
              <a:extLst>
                <a:ext uri="{FF2B5EF4-FFF2-40B4-BE49-F238E27FC236}">
                  <a16:creationId xmlns:a16="http://schemas.microsoft.com/office/drawing/2014/main" id="{525DD78A-86E1-BA4B-9DF9-86FD4A9E35C6}"/>
                </a:ext>
              </a:extLst>
            </p:cNvPr>
            <p:cNvSpPr/>
            <p:nvPr/>
          </p:nvSpPr>
          <p:spPr>
            <a:xfrm>
              <a:off x="3854239" y="1316179"/>
              <a:ext cx="2926400" cy="2436632"/>
            </a:xfrm>
            <a:prstGeom prst="roundRect">
              <a:avLst>
                <a:gd name="adj" fmla="val 7777"/>
              </a:avLst>
            </a:prstGeom>
            <a:solidFill>
              <a:schemeClr val="tx2">
                <a:lumMod val="75000"/>
                <a:alpha val="30000"/>
              </a:schemeClr>
            </a:solidFill>
            <a:ln w="1270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5" name="Group 24">
              <a:extLst>
                <a:ext uri="{FF2B5EF4-FFF2-40B4-BE49-F238E27FC236}">
                  <a16:creationId xmlns:a16="http://schemas.microsoft.com/office/drawing/2014/main" id="{3B56C8C3-9DF0-1042-B4E1-A2959AAA9BDD}"/>
                </a:ext>
              </a:extLst>
            </p:cNvPr>
            <p:cNvGrpSpPr/>
            <p:nvPr/>
          </p:nvGrpSpPr>
          <p:grpSpPr>
            <a:xfrm>
              <a:off x="4151171" y="2256642"/>
              <a:ext cx="699445" cy="726954"/>
              <a:chOff x="542704" y="3209065"/>
              <a:chExt cx="932593" cy="969272"/>
            </a:xfrm>
          </p:grpSpPr>
          <p:pic>
            <p:nvPicPr>
              <p:cNvPr id="26" name="Picture 25">
                <a:extLst>
                  <a:ext uri="{FF2B5EF4-FFF2-40B4-BE49-F238E27FC236}">
                    <a16:creationId xmlns:a16="http://schemas.microsoft.com/office/drawing/2014/main" id="{C1F902BE-4E96-0C4B-96ED-CA67E03DFB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903" y="3209065"/>
                <a:ext cx="538196" cy="564237"/>
              </a:xfrm>
              <a:prstGeom prst="rect">
                <a:avLst/>
              </a:prstGeom>
            </p:spPr>
          </p:pic>
          <p:sp>
            <p:nvSpPr>
              <p:cNvPr id="27" name="TextBox 26">
                <a:extLst>
                  <a:ext uri="{FF2B5EF4-FFF2-40B4-BE49-F238E27FC236}">
                    <a16:creationId xmlns:a16="http://schemas.microsoft.com/office/drawing/2014/main" id="{9ED9E9F7-6E43-7A46-BA39-5584F04F2CB3}"/>
                  </a:ext>
                </a:extLst>
              </p:cNvPr>
              <p:cNvSpPr txBox="1"/>
              <p:nvPr/>
            </p:nvSpPr>
            <p:spPr>
              <a:xfrm>
                <a:off x="542704" y="3809005"/>
                <a:ext cx="932593" cy="369332"/>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Cloud</a:t>
                </a:r>
                <a:b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b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On-Ramps</a:t>
                </a:r>
              </a:p>
            </p:txBody>
          </p:sp>
        </p:grpSp>
        <p:sp>
          <p:nvSpPr>
            <p:cNvPr id="29" name="Rounded Rectangle 28">
              <a:extLst>
                <a:ext uri="{FF2B5EF4-FFF2-40B4-BE49-F238E27FC236}">
                  <a16:creationId xmlns:a16="http://schemas.microsoft.com/office/drawing/2014/main" id="{C6C06AA5-38D1-314C-BF45-2A79346ACF8D}"/>
                </a:ext>
              </a:extLst>
            </p:cNvPr>
            <p:cNvSpPr/>
            <p:nvPr/>
          </p:nvSpPr>
          <p:spPr>
            <a:xfrm>
              <a:off x="611368" y="1316179"/>
              <a:ext cx="2915727" cy="2436633"/>
            </a:xfrm>
            <a:prstGeom prst="roundRect">
              <a:avLst>
                <a:gd name="adj" fmla="val 8268"/>
              </a:avLst>
            </a:prstGeom>
            <a:solidFill>
              <a:schemeClr val="tx2">
                <a:lumMod val="75000"/>
                <a:alpha val="30000"/>
              </a:schemeClr>
            </a:solidFill>
            <a:ln w="1905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Avenir LT Std 55 Roman" panose="020B0503020203020204" pitchFamily="34" charset="77"/>
                <a:ea typeface="+mn-ea"/>
                <a:cs typeface="Helvetica Neue"/>
              </a:endParaRPr>
            </a:p>
          </p:txBody>
        </p:sp>
        <p:sp>
          <p:nvSpPr>
            <p:cNvPr id="30" name="TextBox 33">
              <a:extLst>
                <a:ext uri="{FF2B5EF4-FFF2-40B4-BE49-F238E27FC236}">
                  <a16:creationId xmlns:a16="http://schemas.microsoft.com/office/drawing/2014/main" id="{13FEF18F-04AD-1640-B0FA-8F1E1673664B}"/>
                </a:ext>
              </a:extLst>
            </p:cNvPr>
            <p:cNvSpPr txBox="1">
              <a:spLocks noChangeArrowheads="1"/>
            </p:cNvSpPr>
            <p:nvPr/>
          </p:nvSpPr>
          <p:spPr bwMode="auto">
            <a:xfrm>
              <a:off x="1419682" y="3810207"/>
              <a:ext cx="1123676" cy="215445"/>
            </a:xfrm>
            <a:prstGeom prst="rect">
              <a:avLst/>
            </a:prstGeom>
            <a:noFill/>
            <a:ln w="9525">
              <a:noFill/>
              <a:miter lim="800000"/>
              <a:headEnd/>
              <a:tailEnd/>
            </a:ln>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venir LT Std 95 Black" panose="020B0503020203020204" pitchFamily="34" charset="77"/>
                  <a:ea typeface="Verdana" pitchFamily="34" charset="0"/>
                  <a:cs typeface="Arial" panose="020B0604020202020204" pitchFamily="34" charset="0"/>
                </a:rPr>
                <a:t>REGION</a:t>
              </a:r>
            </a:p>
          </p:txBody>
        </p:sp>
        <p:sp>
          <p:nvSpPr>
            <p:cNvPr id="32" name="Rounded Rectangle 31">
              <a:extLst>
                <a:ext uri="{FF2B5EF4-FFF2-40B4-BE49-F238E27FC236}">
                  <a16:creationId xmlns:a16="http://schemas.microsoft.com/office/drawing/2014/main" id="{771F5549-5601-564B-8C8D-4F8B98DA23DC}"/>
                </a:ext>
              </a:extLst>
            </p:cNvPr>
            <p:cNvSpPr/>
            <p:nvPr/>
          </p:nvSpPr>
          <p:spPr>
            <a:xfrm>
              <a:off x="7073282" y="1809204"/>
              <a:ext cx="1508313" cy="1450583"/>
            </a:xfrm>
            <a:prstGeom prst="roundRect">
              <a:avLst>
                <a:gd name="adj" fmla="val 12136"/>
              </a:avLst>
            </a:prstGeom>
            <a:solidFill>
              <a:schemeClr val="tx2">
                <a:lumMod val="75000"/>
                <a:alpha val="30000"/>
              </a:schemeClr>
            </a:solidFill>
            <a:ln w="1270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endParaRPr>
            </a:p>
          </p:txBody>
        </p:sp>
        <p:sp>
          <p:nvSpPr>
            <p:cNvPr id="33" name="TextBox 37">
              <a:extLst>
                <a:ext uri="{FF2B5EF4-FFF2-40B4-BE49-F238E27FC236}">
                  <a16:creationId xmlns:a16="http://schemas.microsoft.com/office/drawing/2014/main" id="{10A07F1B-6EB6-E44B-8627-5ED2C36F1A90}"/>
                </a:ext>
              </a:extLst>
            </p:cNvPr>
            <p:cNvSpPr txBox="1">
              <a:spLocks noChangeArrowheads="1"/>
            </p:cNvSpPr>
            <p:nvPr/>
          </p:nvSpPr>
          <p:spPr bwMode="auto">
            <a:xfrm>
              <a:off x="7073282" y="3290470"/>
              <a:ext cx="1508313" cy="338554"/>
            </a:xfrm>
            <a:prstGeom prst="rect">
              <a:avLst/>
            </a:prstGeom>
            <a:noFill/>
            <a:ln w="9525">
              <a:noFill/>
              <a:miter lim="800000"/>
              <a:headEnd/>
              <a:tailEnd/>
            </a:ln>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venir LT Std 95 Black" panose="020B0503020203020204" pitchFamily="34" charset="77"/>
                  <a:ea typeface="Verdana" pitchFamily="34" charset="0"/>
                  <a:cs typeface="Arial" panose="020B0604020202020204" pitchFamily="34" charset="0"/>
                </a:rPr>
                <a:t>CORPORATE </a:t>
              </a:r>
              <a:br>
                <a:rPr kumimoji="0" lang="en-US" sz="800" b="1" i="0" u="none" strike="noStrike" kern="1200" cap="none" spc="0" normalizeH="0" baseline="0" noProof="0" dirty="0">
                  <a:ln>
                    <a:noFill/>
                  </a:ln>
                  <a:solidFill>
                    <a:prstClr val="white"/>
                  </a:solidFill>
                  <a:effectLst/>
                  <a:uLnTx/>
                  <a:uFillTx/>
                  <a:latin typeface="Avenir LT Std 95 Black" panose="020B0503020203020204" pitchFamily="34" charset="77"/>
                  <a:ea typeface="Verdana" pitchFamily="34" charset="0"/>
                  <a:cs typeface="Arial" panose="020B0604020202020204" pitchFamily="34" charset="0"/>
                </a:rPr>
              </a:br>
              <a:r>
                <a:rPr kumimoji="0" lang="en-US" sz="800" b="1" i="0" u="none" strike="noStrike" kern="1200" cap="none" spc="0" normalizeH="0" baseline="0" noProof="0" dirty="0">
                  <a:ln>
                    <a:noFill/>
                  </a:ln>
                  <a:solidFill>
                    <a:prstClr val="white"/>
                  </a:solidFill>
                  <a:effectLst/>
                  <a:uLnTx/>
                  <a:uFillTx/>
                  <a:latin typeface="Avenir LT Std 95 Black" panose="020B0503020203020204" pitchFamily="34" charset="77"/>
                  <a:ea typeface="Verdana" pitchFamily="34" charset="0"/>
                  <a:cs typeface="Arial" panose="020B0604020202020204" pitchFamily="34" charset="0"/>
                </a:rPr>
                <a:t>DATA CENTER</a:t>
              </a:r>
            </a:p>
          </p:txBody>
        </p:sp>
        <p:pic>
          <p:nvPicPr>
            <p:cNvPr id="34" name="Picture 33">
              <a:extLst>
                <a:ext uri="{FF2B5EF4-FFF2-40B4-BE49-F238E27FC236}">
                  <a16:creationId xmlns:a16="http://schemas.microsoft.com/office/drawing/2014/main" id="{84BE4764-1AEE-6744-BF9E-F80C0DA118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55494" y="1517896"/>
              <a:ext cx="342040" cy="582616"/>
            </a:xfrm>
            <a:prstGeom prst="rect">
              <a:avLst/>
            </a:prstGeom>
          </p:spPr>
        </p:pic>
        <p:grpSp>
          <p:nvGrpSpPr>
            <p:cNvPr id="36" name="Group 35">
              <a:extLst>
                <a:ext uri="{FF2B5EF4-FFF2-40B4-BE49-F238E27FC236}">
                  <a16:creationId xmlns:a16="http://schemas.microsoft.com/office/drawing/2014/main" id="{30E4A83C-3932-2A41-9A70-DFB2323F51D0}"/>
                </a:ext>
              </a:extLst>
            </p:cNvPr>
            <p:cNvGrpSpPr/>
            <p:nvPr/>
          </p:nvGrpSpPr>
          <p:grpSpPr>
            <a:xfrm>
              <a:off x="2841223" y="1546058"/>
              <a:ext cx="524206" cy="403390"/>
              <a:chOff x="1778978" y="3977309"/>
              <a:chExt cx="1269372" cy="976859"/>
            </a:xfrm>
          </p:grpSpPr>
          <p:sp>
            <p:nvSpPr>
              <p:cNvPr id="37" name="TextBox 36">
                <a:extLst>
                  <a:ext uri="{FF2B5EF4-FFF2-40B4-BE49-F238E27FC236}">
                    <a16:creationId xmlns:a16="http://schemas.microsoft.com/office/drawing/2014/main" id="{C820526C-6906-D448-BBD1-D5DC94C11D58}"/>
                  </a:ext>
                </a:extLst>
              </p:cNvPr>
              <p:cNvSpPr txBox="1"/>
              <p:nvPr/>
            </p:nvSpPr>
            <p:spPr>
              <a:xfrm>
                <a:off x="1778978" y="4654809"/>
                <a:ext cx="1269372" cy="299359"/>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Virtual private gateway</a:t>
                </a:r>
              </a:p>
            </p:txBody>
          </p:sp>
          <p:pic>
            <p:nvPicPr>
              <p:cNvPr id="38" name="Picture 37">
                <a:extLst>
                  <a:ext uri="{FF2B5EF4-FFF2-40B4-BE49-F238E27FC236}">
                    <a16:creationId xmlns:a16="http://schemas.microsoft.com/office/drawing/2014/main" id="{72962167-66EA-D14D-90A6-A3AA08BE910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8795" y="3977309"/>
                <a:ext cx="538196" cy="564236"/>
              </a:xfrm>
              <a:prstGeom prst="rect">
                <a:avLst/>
              </a:prstGeom>
            </p:spPr>
          </p:pic>
        </p:grpSp>
        <p:sp>
          <p:nvSpPr>
            <p:cNvPr id="41" name="Rounded Rectangle 40">
              <a:extLst>
                <a:ext uri="{FF2B5EF4-FFF2-40B4-BE49-F238E27FC236}">
                  <a16:creationId xmlns:a16="http://schemas.microsoft.com/office/drawing/2014/main" id="{1F135A56-8AE3-914B-85AC-0A317286ADFA}"/>
                </a:ext>
              </a:extLst>
            </p:cNvPr>
            <p:cNvSpPr/>
            <p:nvPr/>
          </p:nvSpPr>
          <p:spPr>
            <a:xfrm>
              <a:off x="5679466" y="1979389"/>
              <a:ext cx="904617" cy="112457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Helvetica Neue"/>
                <a:ea typeface="+mn-ea"/>
                <a:cs typeface="Helvetica Neue"/>
              </a:endParaRPr>
            </a:p>
          </p:txBody>
        </p:sp>
        <p:grpSp>
          <p:nvGrpSpPr>
            <p:cNvPr id="42" name="Group 41">
              <a:extLst>
                <a:ext uri="{FF2B5EF4-FFF2-40B4-BE49-F238E27FC236}">
                  <a16:creationId xmlns:a16="http://schemas.microsoft.com/office/drawing/2014/main" id="{BAF14A98-F437-8944-8834-AD3441132A97}"/>
                </a:ext>
              </a:extLst>
            </p:cNvPr>
            <p:cNvGrpSpPr/>
            <p:nvPr/>
          </p:nvGrpSpPr>
          <p:grpSpPr>
            <a:xfrm>
              <a:off x="5782052" y="2256332"/>
              <a:ext cx="699445" cy="726956"/>
              <a:chOff x="542705" y="3209063"/>
              <a:chExt cx="932593" cy="969275"/>
            </a:xfrm>
          </p:grpSpPr>
          <p:pic>
            <p:nvPicPr>
              <p:cNvPr id="43" name="Picture 42">
                <a:extLst>
                  <a:ext uri="{FF2B5EF4-FFF2-40B4-BE49-F238E27FC236}">
                    <a16:creationId xmlns:a16="http://schemas.microsoft.com/office/drawing/2014/main" id="{3FBC5714-2EAB-B447-8E03-25EFD320C5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903" y="3209063"/>
                <a:ext cx="538196" cy="564237"/>
              </a:xfrm>
              <a:prstGeom prst="rect">
                <a:avLst/>
              </a:prstGeom>
            </p:spPr>
          </p:pic>
          <p:sp>
            <p:nvSpPr>
              <p:cNvPr id="44" name="TextBox 43">
                <a:extLst>
                  <a:ext uri="{FF2B5EF4-FFF2-40B4-BE49-F238E27FC236}">
                    <a16:creationId xmlns:a16="http://schemas.microsoft.com/office/drawing/2014/main" id="{23AD8C2B-18AA-374B-A700-233548493004}"/>
                  </a:ext>
                </a:extLst>
              </p:cNvPr>
              <p:cNvSpPr txBox="1"/>
              <p:nvPr/>
            </p:nvSpPr>
            <p:spPr>
              <a:xfrm>
                <a:off x="542705" y="3809006"/>
                <a:ext cx="932593" cy="369332"/>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Provider</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router</a:t>
                </a:r>
              </a:p>
            </p:txBody>
          </p:sp>
        </p:grpSp>
        <p:sp>
          <p:nvSpPr>
            <p:cNvPr id="45" name="TextBox 44">
              <a:extLst>
                <a:ext uri="{FF2B5EF4-FFF2-40B4-BE49-F238E27FC236}">
                  <a16:creationId xmlns:a16="http://schemas.microsoft.com/office/drawing/2014/main" id="{2C4E5A2F-BEA1-B848-A548-A807C1BBFE23}"/>
                </a:ext>
              </a:extLst>
            </p:cNvPr>
            <p:cNvSpPr txBox="1"/>
            <p:nvPr/>
          </p:nvSpPr>
          <p:spPr>
            <a:xfrm>
              <a:off x="3854240" y="3855963"/>
              <a:ext cx="2926400" cy="360681"/>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venir LT Std 95 Black" panose="020B0503020203020204" pitchFamily="34" charset="77"/>
                  <a:ea typeface="+mn-ea"/>
                  <a:cs typeface="Arial" panose="020B0604020202020204" pitchFamily="34" charset="0"/>
                </a:rPr>
                <a:t>CLOUD ON-RAMP LOCATION (TERACO)</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prstClr val="white"/>
                  </a:solidFill>
                  <a:effectLst/>
                  <a:uLnTx/>
                  <a:uFillTx/>
                  <a:latin typeface="Avenir LT Std 85 Heavy" panose="020B0503020203020204" pitchFamily="34" charset="77"/>
                  <a:ea typeface="+mn-ea"/>
                  <a:cs typeface="Arial" panose="020B0604020202020204" pitchFamily="34" charset="0"/>
                </a:rPr>
                <a:t>JB1</a:t>
              </a:r>
              <a:r>
                <a:rPr kumimoji="0" lang="en-US" sz="675" b="0" i="0" u="none" strike="noStrike" kern="1200" cap="none" spc="0" normalizeH="0" baseline="0" noProof="0" dirty="0">
                  <a:ln>
                    <a:noFill/>
                  </a:ln>
                  <a:solidFill>
                    <a:prstClr val="white"/>
                  </a:solidFill>
                  <a:effectLst/>
                  <a:uLnTx/>
                  <a:uFillTx/>
                  <a:latin typeface="Avenir LT Std 45 Book" panose="020B0502020203020204" pitchFamily="34" charset="77"/>
                  <a:ea typeface="+mn-ea"/>
                  <a:cs typeface="Arial" panose="020B0604020202020204" pitchFamily="34" charset="0"/>
                </a:rPr>
                <a:t> | Johannesburg     </a:t>
              </a:r>
              <a:r>
                <a:rPr kumimoji="0" lang="en-US" sz="675" b="1" i="0" u="none" strike="noStrike" kern="1200" cap="none" spc="0" normalizeH="0" baseline="0" noProof="0" dirty="0">
                  <a:ln>
                    <a:noFill/>
                  </a:ln>
                  <a:solidFill>
                    <a:prstClr val="white"/>
                  </a:solidFill>
                  <a:effectLst/>
                  <a:uLnTx/>
                  <a:uFillTx/>
                  <a:latin typeface="Avenir LT Std 85 Heavy" panose="020B0503020203020204" pitchFamily="34" charset="77"/>
                  <a:ea typeface="+mn-ea"/>
                  <a:cs typeface="Arial" panose="020B0604020202020204" pitchFamily="34" charset="0"/>
                </a:rPr>
                <a:t>CT1</a:t>
              </a:r>
              <a:r>
                <a:rPr kumimoji="0" lang="en-US" sz="675" b="0" i="0" u="none" strike="noStrike" kern="1200" cap="none" spc="0" normalizeH="0" baseline="0" noProof="0" dirty="0">
                  <a:ln>
                    <a:noFill/>
                  </a:ln>
                  <a:solidFill>
                    <a:prstClr val="white"/>
                  </a:solidFill>
                  <a:effectLst/>
                  <a:uLnTx/>
                  <a:uFillTx/>
                  <a:latin typeface="Avenir LT Std 45 Book" panose="020B0502020203020204" pitchFamily="34" charset="77"/>
                  <a:ea typeface="+mn-ea"/>
                  <a:cs typeface="Arial" panose="020B0604020202020204" pitchFamily="34" charset="0"/>
                </a:rPr>
                <a:t> | Cape Town</a:t>
              </a:r>
            </a:p>
          </p:txBody>
        </p:sp>
        <p:cxnSp>
          <p:nvCxnSpPr>
            <p:cNvPr id="46" name="Straight Connector 45">
              <a:extLst>
                <a:ext uri="{FF2B5EF4-FFF2-40B4-BE49-F238E27FC236}">
                  <a16:creationId xmlns:a16="http://schemas.microsoft.com/office/drawing/2014/main" id="{A7C352E4-A283-B74F-B8EB-56A59E6E0CF4}"/>
                </a:ext>
              </a:extLst>
            </p:cNvPr>
            <p:cNvCxnSpPr>
              <a:cxnSpLocks/>
            </p:cNvCxnSpPr>
            <p:nvPr/>
          </p:nvCxnSpPr>
          <p:spPr>
            <a:xfrm>
              <a:off x="6389561" y="2386871"/>
              <a:ext cx="1119235" cy="0"/>
            </a:xfrm>
            <a:prstGeom prst="line">
              <a:avLst/>
            </a:prstGeom>
            <a:ln>
              <a:solidFill>
                <a:srgbClr val="00FA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6C52A2AE-0A0C-5243-BB34-289924C04715}"/>
                </a:ext>
              </a:extLst>
            </p:cNvPr>
            <p:cNvCxnSpPr>
              <a:cxnSpLocks/>
            </p:cNvCxnSpPr>
            <p:nvPr/>
          </p:nvCxnSpPr>
          <p:spPr>
            <a:xfrm>
              <a:off x="6389561" y="2560635"/>
              <a:ext cx="1119235" cy="0"/>
            </a:xfrm>
            <a:prstGeom prst="line">
              <a:avLst/>
            </a:prstGeom>
            <a:ln>
              <a:solidFill>
                <a:srgbClr val="00B0F0"/>
              </a:solidFill>
            </a:ln>
            <a:effectLst/>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87153CC8-FF6E-7840-8EC6-96B8FEE82E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8120" y="2733818"/>
              <a:ext cx="571500" cy="571500"/>
            </a:xfrm>
            <a:prstGeom prst="rect">
              <a:avLst/>
            </a:prstGeom>
          </p:spPr>
        </p:pic>
        <p:sp>
          <p:nvSpPr>
            <p:cNvPr id="55" name="TextBox 33">
              <a:extLst>
                <a:ext uri="{FF2B5EF4-FFF2-40B4-BE49-F238E27FC236}">
                  <a16:creationId xmlns:a16="http://schemas.microsoft.com/office/drawing/2014/main" id="{10AA9A2D-1110-7749-A363-200CFD69D122}"/>
                </a:ext>
              </a:extLst>
            </p:cNvPr>
            <p:cNvSpPr txBox="1">
              <a:spLocks noChangeArrowheads="1"/>
            </p:cNvSpPr>
            <p:nvPr/>
          </p:nvSpPr>
          <p:spPr bwMode="auto">
            <a:xfrm>
              <a:off x="4746351" y="3203665"/>
              <a:ext cx="1135039" cy="307777"/>
            </a:xfrm>
            <a:prstGeom prst="rect">
              <a:avLst/>
            </a:prstGeom>
            <a:noFill/>
            <a:ln w="9525">
              <a:noFill/>
              <a:miter lim="800000"/>
              <a:headEnd/>
              <a:tailEnd/>
            </a:ln>
          </p:spPr>
          <p:txBody>
            <a:bodyPr wrap="square">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venir LT Std 85 Heavy" panose="020B0503020203020204" pitchFamily="34" charset="77"/>
                  <a:ea typeface="Verdana" pitchFamily="34" charset="0"/>
                  <a:cs typeface="Arial" panose="020B0604020202020204" pitchFamily="34" charset="0"/>
                </a:rPr>
                <a:t>Africa</a:t>
              </a:r>
              <a:br>
                <a:rPr kumimoji="0" lang="en-US" sz="700" b="1" i="0" u="none" strike="noStrike" kern="1200" cap="none" spc="0" normalizeH="0" baseline="0" noProof="0" dirty="0">
                  <a:ln>
                    <a:noFill/>
                  </a:ln>
                  <a:solidFill>
                    <a:prstClr val="white"/>
                  </a:solidFill>
                  <a:effectLst/>
                  <a:uLnTx/>
                  <a:uFillTx/>
                  <a:latin typeface="Avenir LT Std 85 Heavy" panose="020B0503020203020204" pitchFamily="34" charset="77"/>
                  <a:ea typeface="Verdana" pitchFamily="34" charset="0"/>
                  <a:cs typeface="Arial" panose="020B0604020202020204" pitchFamily="34" charset="0"/>
                </a:rPr>
              </a:br>
              <a:r>
                <a:rPr kumimoji="0" lang="en-US" sz="700" b="1" i="0" u="none" strike="noStrike" kern="1200" cap="none" spc="0" normalizeH="0" baseline="0" noProof="0" dirty="0">
                  <a:ln>
                    <a:noFill/>
                  </a:ln>
                  <a:solidFill>
                    <a:prstClr val="white"/>
                  </a:solidFill>
                  <a:effectLst/>
                  <a:uLnTx/>
                  <a:uFillTx/>
                  <a:latin typeface="Avenir LT Std 85 Heavy" panose="020B0503020203020204" pitchFamily="34" charset="77"/>
                  <a:ea typeface="Verdana" pitchFamily="34" charset="0"/>
                  <a:cs typeface="Arial" panose="020B0604020202020204" pitchFamily="34" charset="0"/>
                </a:rPr>
                <a:t>Cloud Exchange</a:t>
              </a:r>
            </a:p>
          </p:txBody>
        </p:sp>
        <p:grpSp>
          <p:nvGrpSpPr>
            <p:cNvPr id="58" name="Group 57">
              <a:extLst>
                <a:ext uri="{FF2B5EF4-FFF2-40B4-BE49-F238E27FC236}">
                  <a16:creationId xmlns:a16="http://schemas.microsoft.com/office/drawing/2014/main" id="{ABE32E5E-AB49-CA40-A661-B9E2DEDFB3EA}"/>
                </a:ext>
              </a:extLst>
            </p:cNvPr>
            <p:cNvGrpSpPr/>
            <p:nvPr/>
          </p:nvGrpSpPr>
          <p:grpSpPr>
            <a:xfrm>
              <a:off x="2838817" y="2325239"/>
              <a:ext cx="524206" cy="403391"/>
              <a:chOff x="1778978" y="3977309"/>
              <a:chExt cx="1269372" cy="976862"/>
            </a:xfrm>
          </p:grpSpPr>
          <p:sp>
            <p:nvSpPr>
              <p:cNvPr id="59" name="TextBox 58">
                <a:extLst>
                  <a:ext uri="{FF2B5EF4-FFF2-40B4-BE49-F238E27FC236}">
                    <a16:creationId xmlns:a16="http://schemas.microsoft.com/office/drawing/2014/main" id="{757A01AC-38E6-E34F-8D12-70F1F5ED9429}"/>
                  </a:ext>
                </a:extLst>
              </p:cNvPr>
              <p:cNvSpPr txBox="1"/>
              <p:nvPr/>
            </p:nvSpPr>
            <p:spPr>
              <a:xfrm>
                <a:off x="1778978" y="4654812"/>
                <a:ext cx="1269372" cy="299359"/>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Virtual private gateway</a:t>
                </a:r>
              </a:p>
            </p:txBody>
          </p:sp>
          <p:pic>
            <p:nvPicPr>
              <p:cNvPr id="60" name="Picture 59">
                <a:extLst>
                  <a:ext uri="{FF2B5EF4-FFF2-40B4-BE49-F238E27FC236}">
                    <a16:creationId xmlns:a16="http://schemas.microsoft.com/office/drawing/2014/main" id="{33A92B2C-5732-D341-AE27-D2AB37382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8796" y="3977309"/>
                <a:ext cx="538196" cy="564237"/>
              </a:xfrm>
              <a:prstGeom prst="rect">
                <a:avLst/>
              </a:prstGeom>
            </p:spPr>
          </p:pic>
        </p:grpSp>
        <p:grpSp>
          <p:nvGrpSpPr>
            <p:cNvPr id="61" name="Group 60">
              <a:extLst>
                <a:ext uri="{FF2B5EF4-FFF2-40B4-BE49-F238E27FC236}">
                  <a16:creationId xmlns:a16="http://schemas.microsoft.com/office/drawing/2014/main" id="{BFABEC38-596A-5A4F-A557-ADC491E76CD6}"/>
                </a:ext>
              </a:extLst>
            </p:cNvPr>
            <p:cNvGrpSpPr/>
            <p:nvPr/>
          </p:nvGrpSpPr>
          <p:grpSpPr>
            <a:xfrm>
              <a:off x="2819027" y="3064077"/>
              <a:ext cx="524206" cy="403391"/>
              <a:chOff x="1778978" y="3977309"/>
              <a:chExt cx="1269372" cy="976862"/>
            </a:xfrm>
          </p:grpSpPr>
          <p:sp>
            <p:nvSpPr>
              <p:cNvPr id="62" name="TextBox 61">
                <a:extLst>
                  <a:ext uri="{FF2B5EF4-FFF2-40B4-BE49-F238E27FC236}">
                    <a16:creationId xmlns:a16="http://schemas.microsoft.com/office/drawing/2014/main" id="{1ECC5017-9F80-4D48-9679-F7770CBF7D00}"/>
                  </a:ext>
                </a:extLst>
              </p:cNvPr>
              <p:cNvSpPr txBox="1"/>
              <p:nvPr/>
            </p:nvSpPr>
            <p:spPr>
              <a:xfrm>
                <a:off x="1778978" y="4654812"/>
                <a:ext cx="1269372" cy="299359"/>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Virtual private gateway</a:t>
                </a:r>
              </a:p>
            </p:txBody>
          </p:sp>
          <p:pic>
            <p:nvPicPr>
              <p:cNvPr id="63" name="Picture 62">
                <a:extLst>
                  <a:ext uri="{FF2B5EF4-FFF2-40B4-BE49-F238E27FC236}">
                    <a16:creationId xmlns:a16="http://schemas.microsoft.com/office/drawing/2014/main" id="{E8A37135-AB22-714E-989F-10759A02154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8796" y="3977309"/>
                <a:ext cx="538196" cy="564237"/>
              </a:xfrm>
              <a:prstGeom prst="rect">
                <a:avLst/>
              </a:prstGeom>
            </p:spPr>
          </p:pic>
        </p:grpSp>
        <p:pic>
          <p:nvPicPr>
            <p:cNvPr id="68" name="Picture 67">
              <a:extLst>
                <a:ext uri="{FF2B5EF4-FFF2-40B4-BE49-F238E27FC236}">
                  <a16:creationId xmlns:a16="http://schemas.microsoft.com/office/drawing/2014/main" id="{2F4724F6-200B-574D-9F6E-9964F9E30EE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56878" y="1546077"/>
              <a:ext cx="1321122" cy="272559"/>
            </a:xfrm>
            <a:prstGeom prst="rect">
              <a:avLst/>
            </a:prstGeom>
          </p:spPr>
        </p:pic>
        <p:pic>
          <p:nvPicPr>
            <p:cNvPr id="77" name="Picture 76">
              <a:extLst>
                <a:ext uri="{FF2B5EF4-FFF2-40B4-BE49-F238E27FC236}">
                  <a16:creationId xmlns:a16="http://schemas.microsoft.com/office/drawing/2014/main" id="{3CF672C8-6AD8-A746-BD50-E4000C1912E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0893" y="3146882"/>
              <a:ext cx="925982" cy="258776"/>
            </a:xfrm>
            <a:prstGeom prst="rect">
              <a:avLst/>
            </a:prstGeom>
          </p:spPr>
        </p:pic>
        <p:pic>
          <p:nvPicPr>
            <p:cNvPr id="79" name="Picture 78">
              <a:extLst>
                <a:ext uri="{FF2B5EF4-FFF2-40B4-BE49-F238E27FC236}">
                  <a16:creationId xmlns:a16="http://schemas.microsoft.com/office/drawing/2014/main" id="{C22111B6-3F5C-B042-89D5-F0432AF0922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3896" y="2284457"/>
              <a:ext cx="819976" cy="514434"/>
            </a:xfrm>
            <a:prstGeom prst="rect">
              <a:avLst/>
            </a:prstGeom>
          </p:spPr>
        </p:pic>
        <p:pic>
          <p:nvPicPr>
            <p:cNvPr id="81" name="Picture 80">
              <a:extLst>
                <a:ext uri="{FF2B5EF4-FFF2-40B4-BE49-F238E27FC236}">
                  <a16:creationId xmlns:a16="http://schemas.microsoft.com/office/drawing/2014/main" id="{893A7CC9-6C21-C544-88C6-8FE21EB808D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1344" y="1647023"/>
              <a:ext cx="505080" cy="302425"/>
            </a:xfrm>
            <a:prstGeom prst="rect">
              <a:avLst/>
            </a:prstGeom>
          </p:spPr>
        </p:pic>
        <p:grpSp>
          <p:nvGrpSpPr>
            <p:cNvPr id="22" name="Group 21">
              <a:extLst>
                <a:ext uri="{FF2B5EF4-FFF2-40B4-BE49-F238E27FC236}">
                  <a16:creationId xmlns:a16="http://schemas.microsoft.com/office/drawing/2014/main" id="{51315024-C7B2-8B4F-9D49-AB81AF51829D}"/>
                </a:ext>
              </a:extLst>
            </p:cNvPr>
            <p:cNvGrpSpPr/>
            <p:nvPr/>
          </p:nvGrpSpPr>
          <p:grpSpPr>
            <a:xfrm>
              <a:off x="7359196" y="2261646"/>
              <a:ext cx="952599" cy="731221"/>
              <a:chOff x="412364" y="3209063"/>
              <a:chExt cx="1270132" cy="974962"/>
            </a:xfrm>
          </p:grpSpPr>
          <p:pic>
            <p:nvPicPr>
              <p:cNvPr id="23" name="Picture 22">
                <a:extLst>
                  <a:ext uri="{FF2B5EF4-FFF2-40B4-BE49-F238E27FC236}">
                    <a16:creationId xmlns:a16="http://schemas.microsoft.com/office/drawing/2014/main" id="{940E1856-7963-9242-BA34-4662D19F8F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903" y="3209063"/>
                <a:ext cx="538196" cy="564237"/>
              </a:xfrm>
              <a:prstGeom prst="rect">
                <a:avLst/>
              </a:prstGeom>
            </p:spPr>
          </p:pic>
          <p:sp>
            <p:nvSpPr>
              <p:cNvPr id="24" name="TextBox 23">
                <a:extLst>
                  <a:ext uri="{FF2B5EF4-FFF2-40B4-BE49-F238E27FC236}">
                    <a16:creationId xmlns:a16="http://schemas.microsoft.com/office/drawing/2014/main" id="{B9B55744-5B58-2548-AD72-428BE2489FBC}"/>
                  </a:ext>
                </a:extLst>
              </p:cNvPr>
              <p:cNvSpPr txBox="1"/>
              <p:nvPr/>
            </p:nvSpPr>
            <p:spPr>
              <a:xfrm>
                <a:off x="412364" y="3814693"/>
                <a:ext cx="1270132" cy="369332"/>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Client </a:t>
                </a:r>
                <a:b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b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router/firewall</a:t>
                </a:r>
              </a:p>
            </p:txBody>
          </p:sp>
        </p:grpSp>
        <p:sp>
          <p:nvSpPr>
            <p:cNvPr id="96" name="Rounded Rectangle 95">
              <a:extLst>
                <a:ext uri="{FF2B5EF4-FFF2-40B4-BE49-F238E27FC236}">
                  <a16:creationId xmlns:a16="http://schemas.microsoft.com/office/drawing/2014/main" id="{D3BEEA1B-DD47-A54D-925C-DF1C315E3FBB}"/>
                </a:ext>
              </a:extLst>
            </p:cNvPr>
            <p:cNvSpPr/>
            <p:nvPr/>
          </p:nvSpPr>
          <p:spPr>
            <a:xfrm>
              <a:off x="4048585" y="1979389"/>
              <a:ext cx="904617" cy="1124571"/>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Helvetica Neue"/>
                <a:ea typeface="+mn-ea"/>
                <a:cs typeface="Helvetica Neue"/>
              </a:endParaRPr>
            </a:p>
          </p:txBody>
        </p:sp>
        <p:cxnSp>
          <p:nvCxnSpPr>
            <p:cNvPr id="52" name="Straight Connector 51">
              <a:extLst>
                <a:ext uri="{FF2B5EF4-FFF2-40B4-BE49-F238E27FC236}">
                  <a16:creationId xmlns:a16="http://schemas.microsoft.com/office/drawing/2014/main" id="{DCDA8D42-DF2F-F54B-BDE8-EA77000EBA82}"/>
                </a:ext>
              </a:extLst>
            </p:cNvPr>
            <p:cNvCxnSpPr>
              <a:cxnSpLocks/>
            </p:cNvCxnSpPr>
            <p:nvPr/>
          </p:nvCxnSpPr>
          <p:spPr>
            <a:xfrm flipV="1">
              <a:off x="4752514" y="2452732"/>
              <a:ext cx="1120770" cy="971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57D7FC3-B6C7-BA44-8CB2-244CB1AE9B1F}"/>
                </a:ext>
              </a:extLst>
            </p:cNvPr>
            <p:cNvCxnSpPr>
              <a:cxnSpLocks/>
            </p:cNvCxnSpPr>
            <p:nvPr/>
          </p:nvCxnSpPr>
          <p:spPr>
            <a:xfrm>
              <a:off x="4721457" y="2584840"/>
              <a:ext cx="360000" cy="28800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276D155-180D-BC49-9863-AB06BE1226E1}"/>
                </a:ext>
              </a:extLst>
            </p:cNvPr>
            <p:cNvCxnSpPr>
              <a:cxnSpLocks/>
            </p:cNvCxnSpPr>
            <p:nvPr/>
          </p:nvCxnSpPr>
          <p:spPr>
            <a:xfrm>
              <a:off x="3553053" y="1701171"/>
              <a:ext cx="728866" cy="635898"/>
            </a:xfrm>
            <a:prstGeom prst="line">
              <a:avLst/>
            </a:prstGeom>
            <a:ln cap="sq">
              <a:solidFill>
                <a:srgbClr val="00FA00"/>
              </a:solidFill>
              <a:headEnd type="stealth"/>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34B200E-6881-E74D-9B15-03ED6D0B49BA}"/>
                </a:ext>
              </a:extLst>
            </p:cNvPr>
            <p:cNvCxnSpPr>
              <a:cxnSpLocks/>
            </p:cNvCxnSpPr>
            <p:nvPr/>
          </p:nvCxnSpPr>
          <p:spPr>
            <a:xfrm flipV="1">
              <a:off x="3522847" y="2416954"/>
              <a:ext cx="752726" cy="1"/>
            </a:xfrm>
            <a:prstGeom prst="line">
              <a:avLst/>
            </a:prstGeom>
            <a:ln cap="sq">
              <a:solidFill>
                <a:srgbClr val="00FA00"/>
              </a:solidFill>
              <a:headEnd type="stealth"/>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6A9BAD2-3658-9E41-B574-76170D5777B3}"/>
                </a:ext>
              </a:extLst>
            </p:cNvPr>
            <p:cNvCxnSpPr>
              <a:cxnSpLocks/>
            </p:cNvCxnSpPr>
            <p:nvPr/>
          </p:nvCxnSpPr>
          <p:spPr>
            <a:xfrm flipV="1">
              <a:off x="3512890" y="2578253"/>
              <a:ext cx="768580" cy="765596"/>
            </a:xfrm>
            <a:prstGeom prst="line">
              <a:avLst/>
            </a:prstGeom>
            <a:ln cap="sq">
              <a:solidFill>
                <a:srgbClr val="00FA00"/>
              </a:solidFill>
              <a:headEnd type="stealth"/>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00474D1-EA64-9F43-9CBE-286A11825F69}"/>
                </a:ext>
              </a:extLst>
            </p:cNvPr>
            <p:cNvCxnSpPr>
              <a:cxnSpLocks/>
            </p:cNvCxnSpPr>
            <p:nvPr/>
          </p:nvCxnSpPr>
          <p:spPr>
            <a:xfrm flipH="1">
              <a:off x="5543258" y="2584840"/>
              <a:ext cx="360000" cy="28800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C1127838-196A-3348-973B-79F4D12E352F}"/>
                </a:ext>
              </a:extLst>
            </p:cNvPr>
            <p:cNvCxnSpPr>
              <a:cxnSpLocks/>
            </p:cNvCxnSpPr>
            <p:nvPr/>
          </p:nvCxnSpPr>
          <p:spPr>
            <a:xfrm>
              <a:off x="2703597" y="1581911"/>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0" name="Rounded Rectangle 119">
              <a:extLst>
                <a:ext uri="{FF2B5EF4-FFF2-40B4-BE49-F238E27FC236}">
                  <a16:creationId xmlns:a16="http://schemas.microsoft.com/office/drawing/2014/main" id="{8D7EF8C0-E83F-D747-9BE2-37B64367BD0B}"/>
                </a:ext>
              </a:extLst>
            </p:cNvPr>
            <p:cNvSpPr/>
            <p:nvPr/>
          </p:nvSpPr>
          <p:spPr>
            <a:xfrm>
              <a:off x="739837" y="1441505"/>
              <a:ext cx="2670549" cy="677910"/>
            </a:xfrm>
            <a:prstGeom prst="roundRect">
              <a:avLst>
                <a:gd name="adj" fmla="val 9818"/>
              </a:avLst>
            </a:prstGeom>
            <a:noFill/>
            <a:ln w="158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Helvetica Neue"/>
                <a:ea typeface="+mn-ea"/>
                <a:cs typeface="Helvetica Neue"/>
              </a:endParaRPr>
            </a:p>
          </p:txBody>
        </p:sp>
        <p:sp>
          <p:nvSpPr>
            <p:cNvPr id="121" name="Rounded Rectangle 120">
              <a:extLst>
                <a:ext uri="{FF2B5EF4-FFF2-40B4-BE49-F238E27FC236}">
                  <a16:creationId xmlns:a16="http://schemas.microsoft.com/office/drawing/2014/main" id="{4207D927-540C-2549-BDEE-E0780C7E461F}"/>
                </a:ext>
              </a:extLst>
            </p:cNvPr>
            <p:cNvSpPr/>
            <p:nvPr/>
          </p:nvSpPr>
          <p:spPr>
            <a:xfrm>
              <a:off x="739837" y="2197904"/>
              <a:ext cx="2670549" cy="677910"/>
            </a:xfrm>
            <a:prstGeom prst="roundRect">
              <a:avLst>
                <a:gd name="adj" fmla="val 9818"/>
              </a:avLst>
            </a:prstGeom>
            <a:noFill/>
            <a:ln w="158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Helvetica Neue"/>
                <a:ea typeface="+mn-ea"/>
                <a:cs typeface="Helvetica Neue"/>
              </a:endParaRPr>
            </a:p>
          </p:txBody>
        </p:sp>
        <p:sp>
          <p:nvSpPr>
            <p:cNvPr id="122" name="Rounded Rectangle 121">
              <a:extLst>
                <a:ext uri="{FF2B5EF4-FFF2-40B4-BE49-F238E27FC236}">
                  <a16:creationId xmlns:a16="http://schemas.microsoft.com/office/drawing/2014/main" id="{EF913D41-DA15-1945-BE27-8195DA02A693}"/>
                </a:ext>
              </a:extLst>
            </p:cNvPr>
            <p:cNvSpPr/>
            <p:nvPr/>
          </p:nvSpPr>
          <p:spPr>
            <a:xfrm>
              <a:off x="739837" y="2954303"/>
              <a:ext cx="2670549" cy="677910"/>
            </a:xfrm>
            <a:prstGeom prst="roundRect">
              <a:avLst>
                <a:gd name="adj" fmla="val 9818"/>
              </a:avLst>
            </a:prstGeom>
            <a:noFill/>
            <a:ln w="15875">
              <a:solidFill>
                <a:schemeClr val="accent6"/>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82828"/>
                </a:solidFill>
                <a:effectLst/>
                <a:uLnTx/>
                <a:uFillTx/>
                <a:latin typeface="Helvetica Neue"/>
                <a:ea typeface="+mn-ea"/>
                <a:cs typeface="Helvetica Neue"/>
              </a:endParaRPr>
            </a:p>
          </p:txBody>
        </p:sp>
        <p:cxnSp>
          <p:nvCxnSpPr>
            <p:cNvPr id="123" name="Straight Connector 122">
              <a:extLst>
                <a:ext uri="{FF2B5EF4-FFF2-40B4-BE49-F238E27FC236}">
                  <a16:creationId xmlns:a16="http://schemas.microsoft.com/office/drawing/2014/main" id="{B4CFF576-6F0C-DF40-B79C-7763B31E5EB3}"/>
                </a:ext>
              </a:extLst>
            </p:cNvPr>
            <p:cNvCxnSpPr>
              <a:cxnSpLocks/>
            </p:cNvCxnSpPr>
            <p:nvPr/>
          </p:nvCxnSpPr>
          <p:spPr>
            <a:xfrm>
              <a:off x="1870748" y="2340123"/>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E1EB32E-19EB-E44E-A86C-A8FF9DFBAC90}"/>
                </a:ext>
              </a:extLst>
            </p:cNvPr>
            <p:cNvCxnSpPr>
              <a:cxnSpLocks/>
            </p:cNvCxnSpPr>
            <p:nvPr/>
          </p:nvCxnSpPr>
          <p:spPr>
            <a:xfrm>
              <a:off x="2703597" y="3094709"/>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3A09351D-F8FB-CB47-A73C-2C5E4D7BDD99}"/>
                </a:ext>
              </a:extLst>
            </p:cNvPr>
            <p:cNvCxnSpPr>
              <a:cxnSpLocks/>
            </p:cNvCxnSpPr>
            <p:nvPr/>
          </p:nvCxnSpPr>
          <p:spPr>
            <a:xfrm>
              <a:off x="2703597" y="2331530"/>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876AAE6E-4B3D-8E45-AA8A-965286853137}"/>
                </a:ext>
              </a:extLst>
            </p:cNvPr>
            <p:cNvCxnSpPr>
              <a:cxnSpLocks/>
            </p:cNvCxnSpPr>
            <p:nvPr/>
          </p:nvCxnSpPr>
          <p:spPr>
            <a:xfrm>
              <a:off x="1870748" y="1576286"/>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B4601F4-E292-DD48-A621-643DD7C2E76F}"/>
                </a:ext>
              </a:extLst>
            </p:cNvPr>
            <p:cNvCxnSpPr>
              <a:cxnSpLocks/>
            </p:cNvCxnSpPr>
            <p:nvPr/>
          </p:nvCxnSpPr>
          <p:spPr>
            <a:xfrm>
              <a:off x="1870748" y="3103960"/>
              <a:ext cx="0" cy="397099"/>
            </a:xfrm>
            <a:prstGeom prst="line">
              <a:avLst/>
            </a:prstGeom>
            <a:ln w="6350">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5CF697C7-83AF-0544-A73C-4E0C26E3997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29437" y="1570801"/>
              <a:ext cx="328458" cy="211591"/>
            </a:xfrm>
            <a:prstGeom prst="rect">
              <a:avLst/>
            </a:prstGeom>
          </p:spPr>
        </p:pic>
        <p:pic>
          <p:nvPicPr>
            <p:cNvPr id="74" name="Picture 73">
              <a:extLst>
                <a:ext uri="{FF2B5EF4-FFF2-40B4-BE49-F238E27FC236}">
                  <a16:creationId xmlns:a16="http://schemas.microsoft.com/office/drawing/2014/main" id="{37926A55-2C60-3E42-A319-E0D2DA1D54C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29437" y="2321918"/>
              <a:ext cx="328458" cy="211591"/>
            </a:xfrm>
            <a:prstGeom prst="rect">
              <a:avLst/>
            </a:prstGeom>
          </p:spPr>
        </p:pic>
        <p:pic>
          <p:nvPicPr>
            <p:cNvPr id="75" name="Picture 74">
              <a:extLst>
                <a:ext uri="{FF2B5EF4-FFF2-40B4-BE49-F238E27FC236}">
                  <a16:creationId xmlns:a16="http://schemas.microsoft.com/office/drawing/2014/main" id="{DE850E8C-BDDF-9248-90E3-3BD36B50EF4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29437" y="3083851"/>
              <a:ext cx="328458" cy="211591"/>
            </a:xfrm>
            <a:prstGeom prst="rect">
              <a:avLst/>
            </a:prstGeom>
          </p:spPr>
        </p:pic>
        <p:sp>
          <p:nvSpPr>
            <p:cNvPr id="76" name="TextBox 75">
              <a:extLst>
                <a:ext uri="{FF2B5EF4-FFF2-40B4-BE49-F238E27FC236}">
                  <a16:creationId xmlns:a16="http://schemas.microsoft.com/office/drawing/2014/main" id="{FE44D20E-4D43-C746-96AA-4F47F74CC326}"/>
                </a:ext>
              </a:extLst>
            </p:cNvPr>
            <p:cNvSpPr txBox="1"/>
            <p:nvPr/>
          </p:nvSpPr>
          <p:spPr>
            <a:xfrm>
              <a:off x="2032445" y="1825829"/>
              <a:ext cx="524206" cy="203543"/>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Public Cloud Services</a:t>
              </a:r>
            </a:p>
          </p:txBody>
        </p:sp>
        <p:sp>
          <p:nvSpPr>
            <p:cNvPr id="78" name="TextBox 77">
              <a:extLst>
                <a:ext uri="{FF2B5EF4-FFF2-40B4-BE49-F238E27FC236}">
                  <a16:creationId xmlns:a16="http://schemas.microsoft.com/office/drawing/2014/main" id="{5CEECCE9-9F31-5145-801A-3223F818E098}"/>
                </a:ext>
              </a:extLst>
            </p:cNvPr>
            <p:cNvSpPr txBox="1"/>
            <p:nvPr/>
          </p:nvSpPr>
          <p:spPr>
            <a:xfrm>
              <a:off x="2027923" y="2575468"/>
              <a:ext cx="524206" cy="203543"/>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Public Cloud Services</a:t>
              </a:r>
            </a:p>
          </p:txBody>
        </p:sp>
        <p:sp>
          <p:nvSpPr>
            <p:cNvPr id="80" name="TextBox 79">
              <a:extLst>
                <a:ext uri="{FF2B5EF4-FFF2-40B4-BE49-F238E27FC236}">
                  <a16:creationId xmlns:a16="http://schemas.microsoft.com/office/drawing/2014/main" id="{C897B586-8F91-8945-9AD4-337BBDF2F61A}"/>
                </a:ext>
              </a:extLst>
            </p:cNvPr>
            <p:cNvSpPr txBox="1"/>
            <p:nvPr/>
          </p:nvSpPr>
          <p:spPr>
            <a:xfrm>
              <a:off x="2034847" y="3343849"/>
              <a:ext cx="524206" cy="203543"/>
            </a:xfrm>
            <a:prstGeom prst="rect">
              <a:avLst/>
            </a:prstGeom>
            <a:noFill/>
          </p:spPr>
          <p:txBody>
            <a:bodyPr wrap="square" lIns="0" tIns="0" rIns="0" bIns="0" rtlCol="0" anchor="t">
              <a:no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white"/>
                  </a:solidFill>
                  <a:effectLst/>
                  <a:uLnTx/>
                  <a:uFillTx/>
                  <a:latin typeface="Avenir LT Std 55 Roman" panose="020B0503020203020204" pitchFamily="34" charset="77"/>
                  <a:ea typeface="+mn-ea"/>
                  <a:cs typeface="Arial" panose="020B0604020202020204" pitchFamily="34" charset="0"/>
                </a:rPr>
                <a:t>Public Cloud Services</a:t>
              </a:r>
            </a:p>
          </p:txBody>
        </p:sp>
        <p:cxnSp>
          <p:nvCxnSpPr>
            <p:cNvPr id="84" name="Straight Connector 83">
              <a:extLst>
                <a:ext uri="{FF2B5EF4-FFF2-40B4-BE49-F238E27FC236}">
                  <a16:creationId xmlns:a16="http://schemas.microsoft.com/office/drawing/2014/main" id="{905BCD48-D448-0948-ABC1-0564E6A7310D}"/>
                </a:ext>
              </a:extLst>
            </p:cNvPr>
            <p:cNvCxnSpPr>
              <a:cxnSpLocks/>
            </p:cNvCxnSpPr>
            <p:nvPr/>
          </p:nvCxnSpPr>
          <p:spPr>
            <a:xfrm>
              <a:off x="3521657" y="1796407"/>
              <a:ext cx="629194" cy="534021"/>
            </a:xfrm>
            <a:prstGeom prst="line">
              <a:avLst/>
            </a:prstGeom>
            <a:ln>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DA3E5FF5-6D51-7D43-8474-3C82B93F53B9}"/>
                </a:ext>
              </a:extLst>
            </p:cNvPr>
            <p:cNvCxnSpPr>
              <a:cxnSpLocks/>
            </p:cNvCxnSpPr>
            <p:nvPr/>
          </p:nvCxnSpPr>
          <p:spPr>
            <a:xfrm flipV="1">
              <a:off x="3503341" y="2558239"/>
              <a:ext cx="655411" cy="648873"/>
            </a:xfrm>
            <a:prstGeom prst="line">
              <a:avLst/>
            </a:prstGeom>
            <a:ln>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F391A10-1FE5-7640-8D16-4F4665230160}"/>
                </a:ext>
              </a:extLst>
            </p:cNvPr>
            <p:cNvCxnSpPr>
              <a:cxnSpLocks/>
            </p:cNvCxnSpPr>
            <p:nvPr/>
          </p:nvCxnSpPr>
          <p:spPr>
            <a:xfrm flipV="1">
              <a:off x="3527095" y="2513454"/>
              <a:ext cx="748478" cy="4416"/>
            </a:xfrm>
            <a:prstGeom prst="line">
              <a:avLst/>
            </a:prstGeom>
            <a:ln>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486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6" y="224118"/>
            <a:ext cx="7921604" cy="537882"/>
          </a:xfrm>
        </p:spPr>
        <p:txBody>
          <a:bodyPr>
            <a:normAutofit/>
          </a:bodyPr>
          <a:lstStyle/>
          <a:p>
            <a:r>
              <a:rPr lang="en-US" dirty="0" err="1">
                <a:solidFill>
                  <a:schemeClr val="bg1"/>
                </a:solidFill>
                <a:latin typeface="Avenir Book" panose="02000503020000020003" pitchFamily="2" charset="0"/>
              </a:rPr>
              <a:t>NAPAfrica</a:t>
            </a:r>
            <a:r>
              <a:rPr lang="en-US" dirty="0">
                <a:solidFill>
                  <a:schemeClr val="bg1"/>
                </a:solidFill>
                <a:latin typeface="Avenir Book" panose="02000503020000020003" pitchFamily="2" charset="0"/>
              </a:rPr>
              <a:t> Update</a:t>
            </a:r>
            <a:endParaRPr lang="en-US" b="1" dirty="0">
              <a:solidFill>
                <a:schemeClr val="bg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3B80851C-0FF0-4C59-9D08-04F74EE4E72B}"/>
              </a:ext>
            </a:extLst>
          </p:cNvPr>
          <p:cNvSpPr>
            <a:spLocks noGrp="1"/>
          </p:cNvSpPr>
          <p:nvPr>
            <p:ph idx="1"/>
          </p:nvPr>
        </p:nvSpPr>
        <p:spPr>
          <a:xfrm>
            <a:off x="950259" y="1151652"/>
            <a:ext cx="7243482" cy="2840196"/>
          </a:xfrm>
        </p:spPr>
        <p:txBody>
          <a:bodyPr>
            <a:noAutofit/>
          </a:bodyPr>
          <a:lstStyle/>
          <a:p>
            <a:pPr marL="286830" indent="-285750">
              <a:lnSpc>
                <a:spcPct val="200000"/>
              </a:lnSpc>
              <a:buClr>
                <a:srgbClr val="FFFFFF"/>
              </a:buClr>
              <a:buFont typeface="Arial" panose="020B0604020202020204" pitchFamily="34" charset="0"/>
              <a:buChar char="•"/>
            </a:pPr>
            <a:r>
              <a:rPr lang="en-ZA" sz="1400" dirty="0">
                <a:solidFill>
                  <a:schemeClr val="bg1"/>
                </a:solidFill>
                <a:latin typeface="Avenir Book" panose="02000503020000020003" pitchFamily="2" charset="0"/>
              </a:rPr>
              <a:t>3 Regions: Johannesburg (750Gbps peak), Cape Town (120Gbps peak), Durban (10Gbps peak)</a:t>
            </a:r>
          </a:p>
          <a:p>
            <a:pPr marL="286830" indent="-285750">
              <a:lnSpc>
                <a:spcPct val="200000"/>
              </a:lnSpc>
              <a:buClr>
                <a:srgbClr val="FFFFFF"/>
              </a:buClr>
              <a:buFont typeface="Arial" panose="020B0604020202020204" pitchFamily="34" charset="0"/>
              <a:buChar char="•"/>
            </a:pPr>
            <a:r>
              <a:rPr lang="en-ZA" sz="1400" dirty="0">
                <a:solidFill>
                  <a:schemeClr val="bg1"/>
                </a:solidFill>
                <a:latin typeface="Avenir Book" panose="02000503020000020003" pitchFamily="2" charset="0"/>
              </a:rPr>
              <a:t>Members: 420 Unique ASNs, including AS numbers from 26 African countries</a:t>
            </a:r>
          </a:p>
          <a:p>
            <a:pPr marL="286830" indent="-285750">
              <a:lnSpc>
                <a:spcPct val="200000"/>
              </a:lnSpc>
              <a:buClr>
                <a:srgbClr val="FFFFFF"/>
              </a:buClr>
              <a:buFont typeface="Arial" panose="020B0604020202020204" pitchFamily="34" charset="0"/>
              <a:buChar char="•"/>
            </a:pPr>
            <a:r>
              <a:rPr lang="en-ZA" sz="1400" dirty="0">
                <a:solidFill>
                  <a:schemeClr val="bg1"/>
                </a:solidFill>
                <a:latin typeface="Avenir Book" panose="02000503020000020003" pitchFamily="2" charset="0"/>
              </a:rPr>
              <a:t>Port sizes: 10G/n*10G/100G/n*100G</a:t>
            </a:r>
          </a:p>
          <a:p>
            <a:pPr marL="286830" indent="-285750">
              <a:lnSpc>
                <a:spcPct val="200000"/>
              </a:lnSpc>
              <a:buClr>
                <a:srgbClr val="FFFFFF"/>
              </a:buClr>
              <a:buFont typeface="Arial" panose="020B0604020202020204" pitchFamily="34" charset="0"/>
              <a:buChar char="•"/>
            </a:pPr>
            <a:r>
              <a:rPr lang="en-ZA" sz="1400" dirty="0">
                <a:solidFill>
                  <a:schemeClr val="bg1"/>
                </a:solidFill>
                <a:latin typeface="Avenir Book" panose="02000503020000020003" pitchFamily="2" charset="0"/>
              </a:rPr>
              <a:t>1062 active ports, 10.2Tbps connected capacity</a:t>
            </a:r>
          </a:p>
          <a:p>
            <a:pPr marL="286830" indent="-285750">
              <a:lnSpc>
                <a:spcPct val="200000"/>
              </a:lnSpc>
              <a:buClr>
                <a:srgbClr val="FFFFFF"/>
              </a:buClr>
              <a:buFont typeface="Arial" panose="020B0604020202020204" pitchFamily="34" charset="0"/>
              <a:buChar char="•"/>
            </a:pPr>
            <a:r>
              <a:rPr lang="en-ZA" sz="1400" dirty="0">
                <a:solidFill>
                  <a:schemeClr val="bg1"/>
                </a:solidFill>
                <a:latin typeface="Avenir Book" panose="02000503020000020003" pitchFamily="2" charset="0"/>
              </a:rPr>
              <a:t>RPKI ROV on route servers, MANRS Certified</a:t>
            </a:r>
          </a:p>
          <a:p>
            <a:pPr marL="285840" indent="-284760">
              <a:buClr>
                <a:srgbClr val="FFFFFF"/>
              </a:buClr>
              <a:buFont typeface="Arial"/>
              <a:buChar char="•"/>
            </a:pPr>
            <a:endParaRPr lang="en-ZA" sz="1200" dirty="0">
              <a:solidFill>
                <a:schemeClr val="tx1"/>
              </a:solidFill>
              <a:latin typeface="Avenir Book" panose="02000503020000020003" pitchFamily="2" charset="0"/>
            </a:endParaRPr>
          </a:p>
        </p:txBody>
      </p:sp>
      <p:pic>
        <p:nvPicPr>
          <p:cNvPr id="4" name="Picture 3">
            <a:extLst>
              <a:ext uri="{FF2B5EF4-FFF2-40B4-BE49-F238E27FC236}">
                <a16:creationId xmlns:a16="http://schemas.microsoft.com/office/drawing/2014/main" id="{98043574-D7D0-4942-9769-69EA8BE377B7}"/>
              </a:ext>
            </a:extLst>
          </p:cNvPr>
          <p:cNvPicPr>
            <a:picLocks noChangeAspect="1"/>
          </p:cNvPicPr>
          <p:nvPr/>
        </p:nvPicPr>
        <p:blipFill>
          <a:blip r:embed="rId4"/>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6834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ECBA4B3-C756-7F4B-96EB-3A3110BE2D65}"/>
              </a:ext>
            </a:extLst>
          </p:cNvPr>
          <p:cNvSpPr txBox="1">
            <a:spLocks/>
          </p:cNvSpPr>
          <p:nvPr/>
        </p:nvSpPr>
        <p:spPr>
          <a:xfrm>
            <a:off x="620262" y="738609"/>
            <a:ext cx="5913000" cy="2112166"/>
          </a:xfrm>
          <a:prstGeom prst="rect">
            <a:avLst/>
          </a:prstGeom>
        </p:spPr>
        <p:txBody>
          <a:bodyPr>
            <a:normAutofit/>
          </a:bodyPr>
          <a:lstStyle>
            <a:lvl1pPr algn="l" defTabSz="342900" rtl="0" eaLnBrk="1" latinLnBrk="0" hangingPunct="1">
              <a:spcBef>
                <a:spcPct val="0"/>
              </a:spcBef>
              <a:buNone/>
              <a:defRPr sz="2400" kern="1200">
                <a:solidFill>
                  <a:schemeClr val="tx2"/>
                </a:solidFill>
                <a:latin typeface="Avenir LT Std 55 Roman" panose="020B0503020203020204" pitchFamily="34" charset="77"/>
                <a:ea typeface="+mj-ea"/>
                <a:cs typeface="Avenir LT Std 55 Roman" panose="020B0503020203020204" pitchFamily="34" charset="77"/>
              </a:defRPr>
            </a:lvl1pPr>
          </a:lstStyle>
          <a:p>
            <a:pPr marL="0" marR="0" lvl="0" indent="0" algn="l" defTabSz="342900" rtl="0" eaLnBrk="1" fontAlgn="auto" latinLnBrk="0" hangingPunct="1">
              <a:lnSpc>
                <a:spcPts val="34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venir Book" panose="02000503020000020003" pitchFamily="2" charset="0"/>
              </a:rPr>
              <a:t>Thank you… any questions?</a:t>
            </a:r>
            <a:endParaRPr kumimoji="0" lang="en-US" sz="2800" b="0" i="0" u="none" strike="noStrike" kern="1200" cap="none" spc="0" normalizeH="0" baseline="0" noProof="0" dirty="0">
              <a:ln>
                <a:noFill/>
              </a:ln>
              <a:solidFill>
                <a:prstClr val="white"/>
              </a:solidFill>
              <a:effectLst/>
              <a:uLnTx/>
              <a:uFillTx/>
              <a:latin typeface="Avenir Book" panose="02000503020000020003" pitchFamily="2" charset="0"/>
            </a:endParaRPr>
          </a:p>
          <a:p>
            <a:pPr marL="0" marR="0" lvl="0" indent="0" algn="l" defTabSz="342900" rtl="0" eaLnBrk="1" fontAlgn="auto" latinLnBrk="0" hangingPunct="1">
              <a:lnSpc>
                <a:spcPts val="3400"/>
              </a:lnSpc>
              <a:spcBef>
                <a:spcPct val="0"/>
              </a:spcBef>
              <a:spcAft>
                <a:spcPts val="0"/>
              </a:spcAft>
              <a:buClrTx/>
              <a:buSzTx/>
              <a:buFontTx/>
              <a:buNone/>
              <a:tabLst/>
              <a:defRPr/>
            </a:pPr>
            <a:r>
              <a:rPr lang="en-US" sz="1400" dirty="0">
                <a:solidFill>
                  <a:prstClr val="white"/>
                </a:solidFill>
                <a:latin typeface="Avenir Book" panose="02000503020000020003" pitchFamily="2" charset="0"/>
              </a:rPr>
              <a:t>Email: </a:t>
            </a:r>
            <a:r>
              <a:rPr lang="en-US" sz="1400" dirty="0">
                <a:solidFill>
                  <a:prstClr val="white"/>
                </a:solidFill>
                <a:latin typeface="Avenir Book" panose="02000503020000020003" pitchFamily="2" charset="0"/>
                <a:hlinkClick r:id="rId3">
                  <a:extLst>
                    <a:ext uri="{A12FA001-AC4F-418D-AE19-62706E023703}">
                      <ahyp:hlinkClr xmlns:ahyp="http://schemas.microsoft.com/office/drawing/2018/hyperlinkcolor" val="tx"/>
                    </a:ext>
                  </a:extLst>
                </a:hlinkClick>
              </a:rPr>
              <a:t>nap@teraco.co.za</a:t>
            </a:r>
            <a:r>
              <a:rPr lang="en-US" sz="1400" dirty="0">
                <a:solidFill>
                  <a:prstClr val="white"/>
                </a:solidFill>
                <a:latin typeface="Avenir Book" panose="02000503020000020003" pitchFamily="2" charset="0"/>
              </a:rPr>
              <a:t> or </a:t>
            </a:r>
            <a:r>
              <a:rPr lang="en-US" sz="1400" u="sng" dirty="0">
                <a:solidFill>
                  <a:prstClr val="white"/>
                </a:solidFill>
                <a:latin typeface="Avenir Book" panose="02000503020000020003" pitchFamily="2" charset="0"/>
              </a:rPr>
              <a:t>cloud@teraco.co.za</a:t>
            </a:r>
          </a:p>
        </p:txBody>
      </p:sp>
      <p:pic>
        <p:nvPicPr>
          <p:cNvPr id="7" name="Picture 6">
            <a:extLst>
              <a:ext uri="{FF2B5EF4-FFF2-40B4-BE49-F238E27FC236}">
                <a16:creationId xmlns:a16="http://schemas.microsoft.com/office/drawing/2014/main" id="{3B573DE2-877D-9A48-88F0-244361C4DE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0264" y="4064230"/>
            <a:ext cx="2227997" cy="459653"/>
          </a:xfrm>
          <a:prstGeom prst="rect">
            <a:avLst/>
          </a:prstGeom>
        </p:spPr>
      </p:pic>
      <p:sp>
        <p:nvSpPr>
          <p:cNvPr id="8" name="TextBox 7">
            <a:extLst>
              <a:ext uri="{FF2B5EF4-FFF2-40B4-BE49-F238E27FC236}">
                <a16:creationId xmlns:a16="http://schemas.microsoft.com/office/drawing/2014/main" id="{728F2578-B7A2-A642-9400-AB7F7087AF6D}"/>
              </a:ext>
            </a:extLst>
          </p:cNvPr>
          <p:cNvSpPr txBox="1"/>
          <p:nvPr/>
        </p:nvSpPr>
        <p:spPr>
          <a:xfrm>
            <a:off x="1782418" y="3525078"/>
            <a:ext cx="3067878" cy="12772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000" b="0" i="0" u="none" strike="noStrike" kern="1200" cap="none" spc="0" normalizeH="0" baseline="0" noProof="0" dirty="0">
                <a:ln>
                  <a:noFill/>
                </a:ln>
                <a:solidFill>
                  <a:prstClr val="white"/>
                </a:solidFill>
                <a:effectLst/>
                <a:uLnTx/>
                <a:uFillTx/>
                <a:latin typeface="Calibri"/>
                <a:ea typeface="+mn-ea"/>
                <a:cs typeface="+mn-cs"/>
              </a:rPr>
              <a:t>The world </a:t>
            </a:r>
            <a:r>
              <a:rPr kumimoji="0" lang="en-ZA" sz="1000" b="1" i="0" u="none" strike="noStrike" kern="1200" cap="none" spc="0" normalizeH="0" baseline="0" noProof="0" dirty="0">
                <a:ln>
                  <a:noFill/>
                </a:ln>
                <a:solidFill>
                  <a:prstClr val="white"/>
                </a:solidFill>
                <a:effectLst/>
                <a:uLnTx/>
                <a:uFillTx/>
                <a:latin typeface="Calibri"/>
                <a:ea typeface="+mn-ea"/>
                <a:cs typeface="+mn-cs"/>
              </a:rPr>
              <a:t>connects here.</a:t>
            </a:r>
            <a:endParaRPr kumimoji="0" lang="en-ZA" sz="1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ZA" sz="1000" b="0" i="0" u="none" strike="noStrike" kern="1200" cap="none" spc="0" normalizeH="0" baseline="0" noProof="0" dirty="0">
                <a:ln>
                  <a:noFill/>
                </a:ln>
                <a:solidFill>
                  <a:prstClr val="white"/>
                </a:solidFill>
                <a:effectLst/>
                <a:uLnTx/>
                <a:uFillTx/>
                <a:latin typeface="Calibri"/>
                <a:ea typeface="+mn-ea"/>
                <a:cs typeface="+mn-cs"/>
              </a:rPr>
            </a:br>
            <a:endParaRPr kumimoji="0" lang="en-ZA" sz="10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700" b="1" i="0" u="none" strike="noStrike" kern="1200" cap="none" spc="0" normalizeH="0" baseline="0" noProof="0" dirty="0">
                <a:ln>
                  <a:noFill/>
                </a:ln>
                <a:solidFill>
                  <a:prstClr val="white"/>
                </a:solidFill>
                <a:effectLst/>
                <a:uLnTx/>
                <a:uFillTx/>
                <a:latin typeface="Calibri"/>
                <a:ea typeface="+mn-ea"/>
                <a:cs typeface="+mn-cs"/>
              </a:rPr>
              <a:t>Teraco Data Environments (Pty) Ltd</a:t>
            </a:r>
            <a:br>
              <a:rPr kumimoji="0" lang="en-ZA" sz="700" b="0" i="0" u="none" strike="noStrike" kern="1200" cap="none" spc="0" normalizeH="0" baseline="0" noProof="0" dirty="0">
                <a:ln>
                  <a:noFill/>
                </a:ln>
                <a:solidFill>
                  <a:prstClr val="white"/>
                </a:solidFill>
                <a:effectLst/>
                <a:uLnTx/>
                <a:uFillTx/>
                <a:latin typeface="Calibri"/>
                <a:ea typeface="+mn-ea"/>
                <a:cs typeface="+mn-cs"/>
              </a:rPr>
            </a:br>
            <a:r>
              <a:rPr kumimoji="0" lang="en-ZA" sz="700" b="0" i="0" u="none" strike="noStrike" kern="1200" cap="none" spc="0" normalizeH="0" baseline="0" noProof="0" dirty="0">
                <a:ln>
                  <a:noFill/>
                </a:ln>
                <a:solidFill>
                  <a:prstClr val="white"/>
                </a:solidFill>
                <a:effectLst/>
                <a:uLnTx/>
                <a:uFillTx/>
                <a:latin typeface="Calibri"/>
                <a:ea typeface="+mn-ea"/>
                <a:cs typeface="+mn-cs"/>
              </a:rPr>
              <a:t>5 Brewery Street, Isando, 1600     </a:t>
            </a:r>
            <a:br>
              <a:rPr kumimoji="0" lang="en-ZA" sz="700" b="0" i="0" u="none" strike="noStrike" kern="1200" cap="none" spc="0" normalizeH="0" baseline="0" noProof="0" dirty="0">
                <a:ln>
                  <a:noFill/>
                </a:ln>
                <a:solidFill>
                  <a:prstClr val="white"/>
                </a:solidFill>
                <a:effectLst/>
                <a:uLnTx/>
                <a:uFillTx/>
                <a:latin typeface="Calibri"/>
                <a:ea typeface="+mn-ea"/>
                <a:cs typeface="+mn-cs"/>
              </a:rPr>
            </a:br>
            <a:r>
              <a:rPr kumimoji="0" lang="en-ZA" sz="700" b="1" i="0" u="none" strike="noStrike" kern="1200" cap="none" spc="0" normalizeH="0" baseline="0" noProof="0" dirty="0">
                <a:ln>
                  <a:noFill/>
                </a:ln>
                <a:solidFill>
                  <a:prstClr val="white"/>
                </a:solidFill>
                <a:effectLst/>
                <a:uLnTx/>
                <a:uFillTx/>
                <a:latin typeface="Calibri"/>
                <a:ea typeface="+mn-ea"/>
                <a:cs typeface="+mn-cs"/>
              </a:rPr>
              <a:t>Phone</a:t>
            </a:r>
            <a:r>
              <a:rPr kumimoji="0" lang="en-ZA" sz="700" b="0" i="0" u="none" strike="noStrike" kern="1200" cap="none" spc="0" normalizeH="0" baseline="0" noProof="0" dirty="0">
                <a:ln>
                  <a:noFill/>
                </a:ln>
                <a:solidFill>
                  <a:prstClr val="white"/>
                </a:solidFill>
                <a:effectLst/>
                <a:uLnTx/>
                <a:uFillTx/>
                <a:latin typeface="Calibri"/>
                <a:ea typeface="+mn-ea"/>
                <a:cs typeface="+mn-cs"/>
              </a:rPr>
              <a:t> +27 11 573 2800 / +27 (0) 86 083 7226</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ZA" sz="800" b="1" i="0" u="none" strike="noStrike" kern="1200" cap="none" spc="0" normalizeH="0" baseline="0" noProof="0" dirty="0">
                <a:ln>
                  <a:noFill/>
                </a:ln>
                <a:solidFill>
                  <a:prstClr val="white"/>
                </a:solidFill>
                <a:effectLst/>
                <a:uLnTx/>
                <a:uFillTx/>
                <a:latin typeface="Calibri"/>
                <a:ea typeface="+mn-ea"/>
                <a:cs typeface="+mn-cs"/>
              </a:rPr>
              <a:t>www.teraco.co.za</a:t>
            </a:r>
            <a:endParaRPr kumimoji="0" lang="en-ZA" sz="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8431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6" y="224118"/>
            <a:ext cx="7921604" cy="537882"/>
          </a:xfrm>
        </p:spPr>
        <p:txBody>
          <a:bodyPr>
            <a:normAutofit/>
          </a:bodyPr>
          <a:lstStyle/>
          <a:p>
            <a:r>
              <a:rPr lang="en-US" dirty="0" err="1">
                <a:solidFill>
                  <a:schemeClr val="bg1"/>
                </a:solidFill>
                <a:latin typeface="Avenir Book" panose="02000503020000020003" pitchFamily="2" charset="0"/>
              </a:rPr>
              <a:t>NAPAfrica</a:t>
            </a:r>
            <a:r>
              <a:rPr lang="en-US" dirty="0">
                <a:solidFill>
                  <a:schemeClr val="bg1"/>
                </a:solidFill>
                <a:latin typeface="Avenir Book" panose="02000503020000020003" pitchFamily="2" charset="0"/>
              </a:rPr>
              <a:t> Transparency</a:t>
            </a:r>
            <a:endParaRPr lang="en-US" b="1" dirty="0">
              <a:solidFill>
                <a:schemeClr val="bg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3B80851C-0FF0-4C59-9D08-04F74EE4E72B}"/>
              </a:ext>
            </a:extLst>
          </p:cNvPr>
          <p:cNvSpPr>
            <a:spLocks noGrp="1"/>
          </p:cNvSpPr>
          <p:nvPr>
            <p:ph idx="1"/>
          </p:nvPr>
        </p:nvSpPr>
        <p:spPr>
          <a:xfrm>
            <a:off x="967214" y="1201270"/>
            <a:ext cx="7234517" cy="3012142"/>
          </a:xfrm>
        </p:spPr>
        <p:txBody>
          <a:bodyPr>
            <a:noAutofit/>
          </a:bodyPr>
          <a:lstStyle/>
          <a:p>
            <a:pPr marL="285840" indent="-284760">
              <a:lnSpc>
                <a:spcPct val="150000"/>
              </a:lnSpc>
              <a:buClr>
                <a:srgbClr val="FFFFFF"/>
              </a:buClr>
              <a:buFont typeface="Arial"/>
              <a:buChar char="•"/>
            </a:pPr>
            <a:r>
              <a:rPr lang="en-ZA" sz="1400" dirty="0">
                <a:solidFill>
                  <a:schemeClr val="bg1"/>
                </a:solidFill>
                <a:latin typeface="Avenir Book" panose="02000503020000020003" pitchFamily="2" charset="0"/>
              </a:rPr>
              <a:t>We want our members to know everything about the exchange, to see what we see.</a:t>
            </a:r>
          </a:p>
          <a:p>
            <a:pPr marL="285840" indent="-284760">
              <a:lnSpc>
                <a:spcPct val="150000"/>
              </a:lnSpc>
              <a:buClr>
                <a:srgbClr val="FFFFFF"/>
              </a:buClr>
              <a:buFont typeface="Arial"/>
              <a:buChar char="•"/>
            </a:pPr>
            <a:r>
              <a:rPr lang="en-ZA" sz="1400" dirty="0">
                <a:solidFill>
                  <a:schemeClr val="bg1"/>
                </a:solidFill>
                <a:latin typeface="Avenir Book" panose="02000503020000020003" pitchFamily="2" charset="0"/>
              </a:rPr>
              <a:t>Our looking glass is live for route servers across all regions. Integration to the route collectors (Arista </a:t>
            </a:r>
            <a:r>
              <a:rPr lang="en-ZA" sz="1400" dirty="0" err="1">
                <a:solidFill>
                  <a:schemeClr val="bg1"/>
                </a:solidFill>
                <a:latin typeface="Avenir Book" panose="02000503020000020003" pitchFamily="2" charset="0"/>
              </a:rPr>
              <a:t>vEOS</a:t>
            </a:r>
            <a:r>
              <a:rPr lang="en-ZA" sz="1400" dirty="0">
                <a:solidFill>
                  <a:schemeClr val="bg1"/>
                </a:solidFill>
                <a:latin typeface="Avenir Book" panose="02000503020000020003" pitchFamily="2" charset="0"/>
              </a:rPr>
              <a:t>) is in progress.</a:t>
            </a:r>
          </a:p>
          <a:p>
            <a:pPr marL="285840" indent="-284760">
              <a:lnSpc>
                <a:spcPct val="150000"/>
              </a:lnSpc>
              <a:buClr>
                <a:srgbClr val="FFFFFF"/>
              </a:buClr>
              <a:buFont typeface="Arial"/>
              <a:buChar char="•"/>
            </a:pPr>
            <a:r>
              <a:rPr lang="en-ZA" sz="1400" dirty="0">
                <a:solidFill>
                  <a:schemeClr val="bg1"/>
                </a:solidFill>
                <a:latin typeface="Avenir Book" panose="02000503020000020003" pitchFamily="2" charset="0"/>
              </a:rPr>
              <a:t>We have a live weather map for IX Johannesburg. Cape Town will follow shortly.</a:t>
            </a:r>
          </a:p>
          <a:p>
            <a:pPr marL="285840" indent="-284760">
              <a:lnSpc>
                <a:spcPct val="150000"/>
              </a:lnSpc>
              <a:buClr>
                <a:srgbClr val="FFFFFF"/>
              </a:buClr>
              <a:buFont typeface="Arial"/>
              <a:buChar char="•"/>
            </a:pPr>
            <a:r>
              <a:rPr lang="en-ZA" sz="1400" dirty="0">
                <a:solidFill>
                  <a:schemeClr val="bg1"/>
                </a:solidFill>
                <a:latin typeface="Avenir Book" panose="02000503020000020003" pitchFamily="2" charset="0"/>
              </a:rPr>
              <a:t>We will update the weather map to include additional stats, including CPU/memory, health sensors, and packet breakdown.</a:t>
            </a:r>
          </a:p>
          <a:p>
            <a:pPr marL="285840" indent="-284760">
              <a:lnSpc>
                <a:spcPct val="150000"/>
              </a:lnSpc>
              <a:buClr>
                <a:srgbClr val="FFFFFF"/>
              </a:buClr>
              <a:buFont typeface="Arial"/>
              <a:buChar char="•"/>
            </a:pPr>
            <a:r>
              <a:rPr lang="en-ZA" sz="1400" dirty="0">
                <a:solidFill>
                  <a:schemeClr val="bg1"/>
                </a:solidFill>
                <a:latin typeface="Avenir Book" panose="02000503020000020003" pitchFamily="2" charset="0"/>
              </a:rPr>
              <a:t>We are working on making certain syslog data publicly available.</a:t>
            </a:r>
            <a:br>
              <a:rPr lang="en-ZA" sz="1400" dirty="0">
                <a:solidFill>
                  <a:schemeClr val="bg1"/>
                </a:solidFill>
                <a:latin typeface="Avenir Book" panose="02000503020000020003" pitchFamily="2" charset="0"/>
              </a:rPr>
            </a:br>
            <a:br>
              <a:rPr lang="en-ZA" sz="1400" dirty="0">
                <a:solidFill>
                  <a:schemeClr val="bg1"/>
                </a:solidFill>
                <a:latin typeface="Avenir Book" panose="02000503020000020003" pitchFamily="2" charset="0"/>
              </a:rPr>
            </a:br>
            <a:endParaRPr lang="en-ZA" sz="1400"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98043574-D7D0-4942-9769-69EA8BE377B7}"/>
              </a:ext>
            </a:extLst>
          </p:cNvPr>
          <p:cNvPicPr>
            <a:picLocks noChangeAspect="1"/>
          </p:cNvPicPr>
          <p:nvPr/>
        </p:nvPicPr>
        <p:blipFill>
          <a:blip r:embed="rId4"/>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37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5" y="224118"/>
            <a:ext cx="7921605" cy="537882"/>
          </a:xfrm>
        </p:spPr>
        <p:txBody>
          <a:bodyPr>
            <a:normAutofit/>
          </a:bodyPr>
          <a:lstStyle/>
          <a:p>
            <a:r>
              <a:rPr lang="en-US" dirty="0" err="1">
                <a:solidFill>
                  <a:schemeClr val="bg1"/>
                </a:solidFill>
                <a:latin typeface="Avenir Book" panose="02000503020000020003" pitchFamily="2" charset="0"/>
              </a:rPr>
              <a:t>NAPAfrica</a:t>
            </a:r>
            <a:r>
              <a:rPr lang="en-US" dirty="0">
                <a:solidFill>
                  <a:schemeClr val="bg1"/>
                </a:solidFill>
                <a:latin typeface="Avenir Book" panose="02000503020000020003" pitchFamily="2" charset="0"/>
              </a:rPr>
              <a:t> 2018 Incident</a:t>
            </a:r>
            <a:endParaRPr lang="en-US" b="1" dirty="0">
              <a:solidFill>
                <a:schemeClr val="bg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3B80851C-0FF0-4C59-9D08-04F74EE4E72B}"/>
              </a:ext>
            </a:extLst>
          </p:cNvPr>
          <p:cNvSpPr>
            <a:spLocks noGrp="1"/>
          </p:cNvSpPr>
          <p:nvPr>
            <p:ph idx="1"/>
          </p:nvPr>
        </p:nvSpPr>
        <p:spPr>
          <a:xfrm>
            <a:off x="959224" y="914124"/>
            <a:ext cx="7225552" cy="1435154"/>
          </a:xfrm>
        </p:spPr>
        <p:txBody>
          <a:bodyPr>
            <a:noAutofit/>
          </a:bodyPr>
          <a:lstStyle/>
          <a:p>
            <a:r>
              <a:rPr lang="en-ZA" sz="1200" dirty="0">
                <a:solidFill>
                  <a:schemeClr val="bg1"/>
                </a:solidFill>
                <a:latin typeface="Avenir Book" panose="02000503020000020003" pitchFamily="2" charset="0"/>
              </a:rPr>
              <a:t>We experienced a brief outage at IX Johannesburg on 30 July at 13:13, which lasted approximately 9 minutes.</a:t>
            </a:r>
          </a:p>
          <a:p>
            <a:endParaRPr lang="en-ZA" sz="1200" dirty="0">
              <a:solidFill>
                <a:schemeClr val="bg1"/>
              </a:solidFill>
              <a:latin typeface="Avenir Book" panose="02000503020000020003" pitchFamily="2" charset="0"/>
            </a:endParaRPr>
          </a:p>
          <a:p>
            <a:pPr marL="171450" indent="-171450">
              <a:buFont typeface="Arial" panose="020B0604020202020204" pitchFamily="34" charset="0"/>
              <a:buChar char="•"/>
            </a:pPr>
            <a:r>
              <a:rPr lang="en-ZA" sz="1200" dirty="0">
                <a:solidFill>
                  <a:schemeClr val="bg1"/>
                </a:solidFill>
                <a:latin typeface="Avenir Book" panose="02000503020000020003" pitchFamily="2" charset="0"/>
              </a:rPr>
              <a:t>This was due to human error.</a:t>
            </a:r>
          </a:p>
          <a:p>
            <a:pPr marL="171450" indent="-171450">
              <a:buFont typeface="Arial" panose="020B0604020202020204" pitchFamily="34" charset="0"/>
              <a:buChar char="•"/>
            </a:pPr>
            <a:r>
              <a:rPr lang="en-ZA" sz="1200" dirty="0">
                <a:solidFill>
                  <a:schemeClr val="bg1"/>
                </a:solidFill>
                <a:latin typeface="Avenir Book" panose="02000503020000020003" pitchFamily="2" charset="0"/>
              </a:rPr>
              <a:t>To prevent this in future, we are investing in an automated provisioning system, which we expect to be live before 2020.</a:t>
            </a:r>
          </a:p>
        </p:txBody>
      </p:sp>
      <p:pic>
        <p:nvPicPr>
          <p:cNvPr id="4" name="Picture 3">
            <a:extLst>
              <a:ext uri="{FF2B5EF4-FFF2-40B4-BE49-F238E27FC236}">
                <a16:creationId xmlns:a16="http://schemas.microsoft.com/office/drawing/2014/main" id="{98043574-D7D0-4942-9769-69EA8BE377B7}"/>
              </a:ext>
            </a:extLst>
          </p:cNvPr>
          <p:cNvPicPr>
            <a:picLocks noChangeAspect="1"/>
          </p:cNvPicPr>
          <p:nvPr/>
        </p:nvPicPr>
        <p:blipFill>
          <a:blip r:embed="rId4"/>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ED2BBE9-CBBD-488C-98E4-C5D6DD8109A9}"/>
              </a:ext>
            </a:extLst>
          </p:cNvPr>
          <p:cNvPicPr>
            <a:picLocks noChangeAspect="1"/>
          </p:cNvPicPr>
          <p:nvPr/>
        </p:nvPicPr>
        <p:blipFill>
          <a:blip r:embed="rId5"/>
          <a:stretch>
            <a:fillRect/>
          </a:stretch>
        </p:blipFill>
        <p:spPr>
          <a:xfrm>
            <a:off x="1069544" y="2571750"/>
            <a:ext cx="6272550" cy="1543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230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6" y="224118"/>
            <a:ext cx="7921604" cy="537882"/>
          </a:xfrm>
        </p:spPr>
        <p:txBody>
          <a:bodyPr>
            <a:normAutofit/>
          </a:bodyPr>
          <a:lstStyle/>
          <a:p>
            <a:r>
              <a:rPr lang="en-US" dirty="0" err="1">
                <a:solidFill>
                  <a:schemeClr val="bg1"/>
                </a:solidFill>
                <a:latin typeface="Avenir Book" panose="02000503020000020003" pitchFamily="2" charset="0"/>
              </a:rPr>
              <a:t>NAPAfrica</a:t>
            </a:r>
            <a:r>
              <a:rPr lang="en-US" dirty="0">
                <a:solidFill>
                  <a:schemeClr val="bg1"/>
                </a:solidFill>
                <a:latin typeface="Avenir Book" panose="02000503020000020003" pitchFamily="2" charset="0"/>
              </a:rPr>
              <a:t> Community is Key:  2018 Roundtable Ideas</a:t>
            </a:r>
            <a:endParaRPr lang="en-US" b="1" dirty="0">
              <a:solidFill>
                <a:schemeClr val="bg1"/>
              </a:solidFill>
              <a:latin typeface="Avenir Book" panose="02000503020000020003" pitchFamily="2" charset="0"/>
            </a:endParaRPr>
          </a:p>
        </p:txBody>
      </p:sp>
      <p:sp>
        <p:nvSpPr>
          <p:cNvPr id="22" name="Content Placeholder 2">
            <a:extLst>
              <a:ext uri="{FF2B5EF4-FFF2-40B4-BE49-F238E27FC236}">
                <a16:creationId xmlns:a16="http://schemas.microsoft.com/office/drawing/2014/main" id="{3B80851C-0FF0-4C59-9D08-04F74EE4E72B}"/>
              </a:ext>
            </a:extLst>
          </p:cNvPr>
          <p:cNvSpPr>
            <a:spLocks noGrp="1"/>
          </p:cNvSpPr>
          <p:nvPr>
            <p:ph idx="1"/>
          </p:nvPr>
        </p:nvSpPr>
        <p:spPr>
          <a:xfrm>
            <a:off x="959224" y="950258"/>
            <a:ext cx="7234517" cy="3863789"/>
          </a:xfrm>
        </p:spPr>
        <p:txBody>
          <a:bodyPr>
            <a:noAutofit/>
          </a:bodyPr>
          <a:lstStyle/>
          <a:p>
            <a:r>
              <a:rPr lang="en-ZA" sz="1200" b="1" dirty="0">
                <a:solidFill>
                  <a:schemeClr val="bg1"/>
                </a:solidFill>
                <a:latin typeface="Avenir Book" panose="02000503020000020003" pitchFamily="2" charset="0"/>
              </a:rPr>
              <a:t>Training Ideas:</a:t>
            </a:r>
            <a:endParaRPr lang="en-ZA" sz="1200" dirty="0">
              <a:solidFill>
                <a:schemeClr val="bg1"/>
              </a:solidFill>
              <a:latin typeface="Avenir Book" panose="02000503020000020003" pitchFamily="2" charset="0"/>
            </a:endParaRP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kick off training opportunities focused on BGP basics, MNRS, filtering and security;</a:t>
            </a:r>
          </a:p>
          <a:p>
            <a:r>
              <a:rPr lang="en-ZA" sz="1200" dirty="0">
                <a:solidFill>
                  <a:schemeClr val="bg1"/>
                </a:solidFill>
                <a:latin typeface="Avenir Book" panose="02000503020000020003" pitchFamily="2" charset="0"/>
              </a:rPr>
              <a:t> </a:t>
            </a:r>
          </a:p>
          <a:p>
            <a:r>
              <a:rPr lang="en-ZA" sz="1200" b="1" dirty="0">
                <a:solidFill>
                  <a:schemeClr val="bg1"/>
                </a:solidFill>
                <a:latin typeface="Avenir Book" panose="02000503020000020003" pitchFamily="2" charset="0"/>
              </a:rPr>
              <a:t>Website:</a:t>
            </a:r>
            <a:endParaRPr lang="en-ZA" sz="1200" dirty="0">
              <a:solidFill>
                <a:schemeClr val="bg1"/>
              </a:solidFill>
              <a:latin typeface="Avenir Book" panose="02000503020000020003" pitchFamily="2" charset="0"/>
            </a:endParaRP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build wiki pages for most commonly required information;</a:t>
            </a: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include links to large content providers peering polices and peering request forms; </a:t>
            </a:r>
          </a:p>
          <a:p>
            <a:r>
              <a:rPr lang="en-ZA" sz="1200" dirty="0">
                <a:solidFill>
                  <a:schemeClr val="bg1"/>
                </a:solidFill>
                <a:latin typeface="Avenir Book" panose="02000503020000020003" pitchFamily="2" charset="0"/>
              </a:rPr>
              <a:t> </a:t>
            </a:r>
          </a:p>
          <a:p>
            <a:r>
              <a:rPr lang="en-ZA" sz="1200" b="1" dirty="0">
                <a:solidFill>
                  <a:schemeClr val="bg1"/>
                </a:solidFill>
                <a:latin typeface="Avenir Book" panose="02000503020000020003" pitchFamily="2" charset="0"/>
              </a:rPr>
              <a:t>Development &amp; Infrastructure:</a:t>
            </a:r>
            <a:endParaRPr lang="en-ZA" sz="1200" dirty="0">
              <a:solidFill>
                <a:schemeClr val="bg1"/>
              </a:solidFill>
              <a:latin typeface="Avenir Book" panose="02000503020000020003" pitchFamily="2" charset="0"/>
            </a:endParaRP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review building a route map;</a:t>
            </a: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review the use of RPKI servers;</a:t>
            </a:r>
          </a:p>
          <a:p>
            <a:r>
              <a:rPr lang="en-ZA" sz="1200" dirty="0" err="1">
                <a:solidFill>
                  <a:schemeClr val="bg1"/>
                </a:solidFill>
                <a:latin typeface="Avenir Book" panose="02000503020000020003" pitchFamily="2" charset="0"/>
              </a:rPr>
              <a:t>NAPAfrice</a:t>
            </a:r>
            <a:r>
              <a:rPr lang="en-ZA" sz="1200" dirty="0">
                <a:solidFill>
                  <a:schemeClr val="bg1"/>
                </a:solidFill>
                <a:latin typeface="Avenir Book" panose="02000503020000020003" pitchFamily="2" charset="0"/>
              </a:rPr>
              <a:t> to develop a welcome pack to all new members including step by step guide on how to peer;</a:t>
            </a:r>
          </a:p>
          <a:p>
            <a:r>
              <a:rPr lang="en-ZA" sz="1200" dirty="0">
                <a:solidFill>
                  <a:schemeClr val="bg1"/>
                </a:solidFill>
                <a:latin typeface="Avenir Book" panose="02000503020000020003" pitchFamily="2" charset="0"/>
              </a:rPr>
              <a:t> </a:t>
            </a:r>
          </a:p>
          <a:p>
            <a:r>
              <a:rPr lang="en-ZA" sz="1200" b="1" dirty="0">
                <a:solidFill>
                  <a:schemeClr val="bg1"/>
                </a:solidFill>
                <a:latin typeface="Avenir Book" panose="02000503020000020003" pitchFamily="2" charset="0"/>
              </a:rPr>
              <a:t>Peering contacts &amp; general admin:</a:t>
            </a:r>
            <a:endParaRPr lang="en-ZA" sz="1200" dirty="0">
              <a:solidFill>
                <a:schemeClr val="bg1"/>
              </a:solidFill>
              <a:latin typeface="Avenir Book" panose="02000503020000020003" pitchFamily="2" charset="0"/>
            </a:endParaRPr>
          </a:p>
          <a:p>
            <a:r>
              <a:rPr lang="en-ZA" sz="1200" dirty="0">
                <a:solidFill>
                  <a:schemeClr val="bg1"/>
                </a:solidFill>
                <a:latin typeface="Avenir Book" panose="02000503020000020003" pitchFamily="2" charset="0"/>
              </a:rPr>
              <a:t>All welcome notifications to include </a:t>
            </a:r>
            <a:r>
              <a:rPr lang="en-ZA" sz="1200" dirty="0" err="1">
                <a:solidFill>
                  <a:schemeClr val="bg1"/>
                </a:solidFill>
                <a:latin typeface="Avenir Book" panose="02000503020000020003" pitchFamily="2" charset="0"/>
              </a:rPr>
              <a:t>PeeringDB</a:t>
            </a:r>
            <a:r>
              <a:rPr lang="en-ZA" sz="1200" dirty="0">
                <a:solidFill>
                  <a:schemeClr val="bg1"/>
                </a:solidFill>
                <a:latin typeface="Avenir Book" panose="02000503020000020003" pitchFamily="2" charset="0"/>
              </a:rPr>
              <a:t> records and accurate contact information;</a:t>
            </a: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utilises IXP Manager for detailed member contact information;</a:t>
            </a:r>
          </a:p>
          <a:p>
            <a:r>
              <a:rPr lang="en-ZA" sz="1200" dirty="0" err="1">
                <a:solidFill>
                  <a:schemeClr val="bg1"/>
                </a:solidFill>
                <a:latin typeface="Avenir Book" panose="02000503020000020003" pitchFamily="2" charset="0"/>
              </a:rPr>
              <a:t>NAPAfrica</a:t>
            </a:r>
            <a:r>
              <a:rPr lang="en-ZA" sz="1200" dirty="0">
                <a:solidFill>
                  <a:schemeClr val="bg1"/>
                </a:solidFill>
                <a:latin typeface="Avenir Book" panose="02000503020000020003" pitchFamily="2" charset="0"/>
              </a:rPr>
              <a:t> to do an audit of which members are not on </a:t>
            </a:r>
            <a:r>
              <a:rPr lang="en-ZA" sz="1200" dirty="0" err="1">
                <a:solidFill>
                  <a:schemeClr val="bg1"/>
                </a:solidFill>
                <a:latin typeface="Avenir Book" panose="02000503020000020003" pitchFamily="2" charset="0"/>
              </a:rPr>
              <a:t>PeeringDB</a:t>
            </a:r>
            <a:r>
              <a:rPr lang="en-ZA" sz="1200" dirty="0">
                <a:solidFill>
                  <a:schemeClr val="bg1"/>
                </a:solidFill>
                <a:latin typeface="Avenir Book" panose="02000503020000020003" pitchFamily="2" charset="0"/>
              </a:rPr>
              <a:t> and then ensure that they are strongly encouraged to register</a:t>
            </a:r>
          </a:p>
        </p:txBody>
      </p:sp>
      <p:pic>
        <p:nvPicPr>
          <p:cNvPr id="4" name="Picture 3">
            <a:extLst>
              <a:ext uri="{FF2B5EF4-FFF2-40B4-BE49-F238E27FC236}">
                <a16:creationId xmlns:a16="http://schemas.microsoft.com/office/drawing/2014/main" id="{98043574-D7D0-4942-9769-69EA8BE377B7}"/>
              </a:ext>
            </a:extLst>
          </p:cNvPr>
          <p:cNvPicPr>
            <a:picLocks noChangeAspect="1"/>
          </p:cNvPicPr>
          <p:nvPr/>
        </p:nvPicPr>
        <p:blipFill>
          <a:blip r:embed="rId4"/>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445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0635" y="224119"/>
            <a:ext cx="7821223" cy="564776"/>
          </a:xfrm>
        </p:spPr>
        <p:txBody>
          <a:bodyPr>
            <a:normAutofit/>
          </a:bodyPr>
          <a:lstStyle/>
          <a:p>
            <a:r>
              <a:rPr lang="en-US" dirty="0">
                <a:solidFill>
                  <a:schemeClr val="bg1"/>
                </a:solidFill>
                <a:latin typeface="Avenir Book" panose="02000503020000020003" pitchFamily="2" charset="0"/>
              </a:rPr>
              <a:t>Teraco Tech Days – Closing the technical gap</a:t>
            </a:r>
            <a:endParaRPr lang="en-US" sz="1600" dirty="0">
              <a:solidFill>
                <a:schemeClr val="bg1"/>
              </a:solidFill>
              <a:latin typeface="Avenir Book" panose="02000503020000020003" pitchFamily="2" charset="0"/>
            </a:endParaRPr>
          </a:p>
        </p:txBody>
      </p:sp>
      <p:pic>
        <p:nvPicPr>
          <p:cNvPr id="15" name="Picture 14">
            <a:extLst>
              <a:ext uri="{FF2B5EF4-FFF2-40B4-BE49-F238E27FC236}">
                <a16:creationId xmlns:a16="http://schemas.microsoft.com/office/drawing/2014/main" id="{BDB75C1B-5813-1B42-A80F-2764670FF000}"/>
              </a:ext>
            </a:extLst>
          </p:cNvPr>
          <p:cNvPicPr>
            <a:picLocks noChangeAspect="1"/>
          </p:cNvPicPr>
          <p:nvPr/>
        </p:nvPicPr>
        <p:blipFill>
          <a:blip r:embed="rId3"/>
          <a:stretch>
            <a:fillRect/>
          </a:stretch>
        </p:blipFill>
        <p:spPr>
          <a:xfrm>
            <a:off x="6331499" y="1002868"/>
            <a:ext cx="2304000" cy="1728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3" name="Picture 22">
            <a:extLst>
              <a:ext uri="{FF2B5EF4-FFF2-40B4-BE49-F238E27FC236}">
                <a16:creationId xmlns:a16="http://schemas.microsoft.com/office/drawing/2014/main" id="{943A8709-2324-D240-947F-DBBD4D8C3FC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5248849" y="2634808"/>
            <a:ext cx="2880000" cy="21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79BE8C8B-A73B-954D-8A11-C6506DE766DF}"/>
              </a:ext>
            </a:extLst>
          </p:cNvPr>
          <p:cNvPicPr>
            <a:picLocks noChangeAspect="1"/>
          </p:cNvPicPr>
          <p:nvPr/>
        </p:nvPicPr>
        <p:blipFill>
          <a:blip r:embed="rId6"/>
          <a:stretch>
            <a:fillRect/>
          </a:stretch>
        </p:blipFill>
        <p:spPr>
          <a:xfrm>
            <a:off x="3177735" y="1098928"/>
            <a:ext cx="2658528" cy="1993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a:extLst>
              <a:ext uri="{FF2B5EF4-FFF2-40B4-BE49-F238E27FC236}">
                <a16:creationId xmlns:a16="http://schemas.microsoft.com/office/drawing/2014/main" id="{79244E53-0DD9-3941-998C-F5856C6FCC89}"/>
              </a:ext>
            </a:extLst>
          </p:cNvPr>
          <p:cNvPicPr>
            <a:picLocks noChangeAspect="1"/>
          </p:cNvPicPr>
          <p:nvPr/>
        </p:nvPicPr>
        <p:blipFill>
          <a:blip r:embed="rId7"/>
          <a:stretch>
            <a:fillRect/>
          </a:stretch>
        </p:blipFill>
        <p:spPr>
          <a:xfrm>
            <a:off x="1015151" y="2634808"/>
            <a:ext cx="3738462" cy="2160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83B7055B-5831-694C-B06D-9B0D0F7700C9}"/>
              </a:ext>
            </a:extLst>
          </p:cNvPr>
          <p:cNvPicPr>
            <a:picLocks noChangeAspect="1"/>
          </p:cNvPicPr>
          <p:nvPr/>
        </p:nvPicPr>
        <p:blipFill>
          <a:blip r:embed="rId8"/>
          <a:stretch>
            <a:fillRect/>
          </a:stretch>
        </p:blipFill>
        <p:spPr>
          <a:xfrm>
            <a:off x="422655" y="1002868"/>
            <a:ext cx="2304000" cy="172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0967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9600" y="224118"/>
            <a:ext cx="7912639" cy="555811"/>
          </a:xfrm>
        </p:spPr>
        <p:txBody>
          <a:bodyPr/>
          <a:lstStyle/>
          <a:p>
            <a:r>
              <a:rPr lang="en-US" dirty="0" err="1">
                <a:solidFill>
                  <a:schemeClr val="bg1"/>
                </a:solidFill>
                <a:latin typeface="Avenir Book" panose="02000503020000020003" pitchFamily="2" charset="0"/>
              </a:rPr>
              <a:t>NAPAfrica</a:t>
            </a:r>
            <a:r>
              <a:rPr lang="en-US" dirty="0">
                <a:solidFill>
                  <a:schemeClr val="bg1"/>
                </a:solidFill>
                <a:latin typeface="Avenir Book" panose="02000503020000020003" pitchFamily="2" charset="0"/>
              </a:rPr>
              <a:t> Data Flow</a:t>
            </a:r>
            <a:endParaRPr lang="en-US" b="1"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0CED62D7-8C5D-4F9D-8FA8-5BDA413E32A3}"/>
              </a:ext>
            </a:extLst>
          </p:cNvPr>
          <p:cNvPicPr>
            <a:picLocks noChangeAspect="1"/>
          </p:cNvPicPr>
          <p:nvPr/>
        </p:nvPicPr>
        <p:blipFill>
          <a:blip r:embed="rId3"/>
          <a:stretch>
            <a:fillRect/>
          </a:stretch>
        </p:blipFill>
        <p:spPr>
          <a:xfrm>
            <a:off x="1606390" y="874551"/>
            <a:ext cx="5931220" cy="3886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09600" y="224118"/>
            <a:ext cx="7912639" cy="626596"/>
          </a:xfrm>
        </p:spPr>
        <p:txBody>
          <a:bodyPr/>
          <a:lstStyle/>
          <a:p>
            <a:r>
              <a:rPr lang="en-US" dirty="0">
                <a:solidFill>
                  <a:schemeClr val="bg1"/>
                </a:solidFill>
                <a:latin typeface="Avenir Book" panose="02000503020000020003" pitchFamily="2" charset="0"/>
              </a:rPr>
              <a:t>What’s New?  Our </a:t>
            </a:r>
            <a:r>
              <a:rPr lang="en-US" b="1" dirty="0">
                <a:solidFill>
                  <a:schemeClr val="bg1"/>
                </a:solidFill>
                <a:latin typeface="Avenir Heavy" panose="02000503020000020003" pitchFamily="2" charset="0"/>
              </a:rPr>
              <a:t>Up</a:t>
            </a:r>
            <a:r>
              <a:rPr lang="en-US" dirty="0">
                <a:solidFill>
                  <a:schemeClr val="bg1"/>
                </a:solidFill>
                <a:latin typeface="Avenir Book" panose="02000503020000020003" pitchFamily="2" charset="0"/>
              </a:rPr>
              <a:t> and to the Right Graphs</a:t>
            </a:r>
            <a:endParaRPr lang="en-US" b="1" dirty="0">
              <a:solidFill>
                <a:schemeClr val="bg1"/>
              </a:solidFill>
              <a:latin typeface="Avenir Book" panose="02000503020000020003" pitchFamily="2" charset="0"/>
            </a:endParaRPr>
          </a:p>
        </p:txBody>
      </p:sp>
      <p:pic>
        <p:nvPicPr>
          <p:cNvPr id="4" name="Content Placeholder 3">
            <a:extLst>
              <a:ext uri="{FF2B5EF4-FFF2-40B4-BE49-F238E27FC236}">
                <a16:creationId xmlns:a16="http://schemas.microsoft.com/office/drawing/2014/main" id="{521A8F0D-EE42-4B48-BD22-3FAA096E8566}"/>
              </a:ext>
            </a:extLst>
          </p:cNvPr>
          <p:cNvPicPr>
            <a:picLocks noGrp="1" noChangeAspect="1"/>
          </p:cNvPicPr>
          <p:nvPr>
            <p:ph idx="1"/>
          </p:nvPr>
        </p:nvPicPr>
        <p:blipFill>
          <a:blip r:embed="rId3"/>
          <a:stretch>
            <a:fillRect/>
          </a:stretch>
        </p:blipFill>
        <p:spPr>
          <a:xfrm>
            <a:off x="959224" y="1056215"/>
            <a:ext cx="7216588" cy="34372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488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A5B9-41AA-4348-A4E4-66935F89D39E}"/>
              </a:ext>
            </a:extLst>
          </p:cNvPr>
          <p:cNvSpPr>
            <a:spLocks noGrp="1"/>
          </p:cNvSpPr>
          <p:nvPr>
            <p:ph type="title"/>
          </p:nvPr>
        </p:nvSpPr>
        <p:spPr>
          <a:xfrm>
            <a:off x="615600" y="224118"/>
            <a:ext cx="7906640" cy="626596"/>
          </a:xfrm>
        </p:spPr>
        <p:txBody>
          <a:bodyPr/>
          <a:lstStyle/>
          <a:p>
            <a:r>
              <a:rPr lang="en-US" dirty="0">
                <a:solidFill>
                  <a:schemeClr val="bg1"/>
                </a:solidFill>
                <a:latin typeface="Avenir Book" panose="02000503020000020003" pitchFamily="2" charset="0"/>
              </a:rPr>
              <a:t>What’s New?  The </a:t>
            </a:r>
            <a:r>
              <a:rPr lang="en-US" b="1" dirty="0">
                <a:solidFill>
                  <a:schemeClr val="bg1"/>
                </a:solidFill>
                <a:latin typeface="Avenir Heavy" panose="02000503020000020003" pitchFamily="2" charset="0"/>
              </a:rPr>
              <a:t>Live</a:t>
            </a:r>
            <a:r>
              <a:rPr lang="en-US" dirty="0">
                <a:solidFill>
                  <a:schemeClr val="bg1"/>
                </a:solidFill>
                <a:latin typeface="Avenir Book" panose="02000503020000020003" pitchFamily="2" charset="0"/>
              </a:rPr>
              <a:t> Weather Map</a:t>
            </a:r>
            <a:endParaRPr lang="en-US" b="1" dirty="0">
              <a:solidFill>
                <a:schemeClr val="bg1"/>
              </a:solidFill>
              <a:latin typeface="Avenir Book" panose="02000503020000020003" pitchFamily="2" charset="0"/>
            </a:endParaRPr>
          </a:p>
        </p:txBody>
      </p:sp>
      <p:pic>
        <p:nvPicPr>
          <p:cNvPr id="4" name="Picture 3">
            <a:extLst>
              <a:ext uri="{FF2B5EF4-FFF2-40B4-BE49-F238E27FC236}">
                <a16:creationId xmlns:a16="http://schemas.microsoft.com/office/drawing/2014/main" id="{C55EFF02-9766-4A4F-A718-A22723AA6296}"/>
              </a:ext>
            </a:extLst>
          </p:cNvPr>
          <p:cNvPicPr>
            <a:picLocks noChangeAspect="1"/>
          </p:cNvPicPr>
          <p:nvPr/>
        </p:nvPicPr>
        <p:blipFill>
          <a:blip r:embed="rId3"/>
          <a:stretch>
            <a:fillRect/>
          </a:stretch>
        </p:blipFill>
        <p:spPr>
          <a:xfrm>
            <a:off x="7629759" y="3790454"/>
            <a:ext cx="1143945" cy="1023593"/>
          </a:xfrm>
          <a:prstGeom prst="rect">
            <a:avLst/>
          </a:prstGeom>
          <a:ln>
            <a:noFill/>
          </a:ln>
          <a:effectLst>
            <a:outerShdw blurRad="292100" dist="139700" dir="2700000" algn="tl" rotWithShape="0">
              <a:srgbClr val="333333">
                <a:alpha val="65000"/>
              </a:srgbClr>
            </a:outerShdw>
          </a:effectLst>
        </p:spPr>
      </p:pic>
      <p:pic>
        <p:nvPicPr>
          <p:cNvPr id="8" name="Content Placeholder 7">
            <a:extLst>
              <a:ext uri="{FF2B5EF4-FFF2-40B4-BE49-F238E27FC236}">
                <a16:creationId xmlns:a16="http://schemas.microsoft.com/office/drawing/2014/main" id="{2D83F2F8-452F-BD4A-AF0C-8AA681C1D96C}"/>
              </a:ext>
            </a:extLst>
          </p:cNvPr>
          <p:cNvPicPr>
            <a:picLocks noGrp="1" noChangeAspect="1"/>
          </p:cNvPicPr>
          <p:nvPr>
            <p:ph idx="1"/>
          </p:nvPr>
        </p:nvPicPr>
        <p:blipFill>
          <a:blip r:embed="rId4"/>
          <a:stretch>
            <a:fillRect/>
          </a:stretch>
        </p:blipFill>
        <p:spPr>
          <a:xfrm>
            <a:off x="2780461" y="940737"/>
            <a:ext cx="3576917" cy="38733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9886877"/>
      </p:ext>
    </p:extLst>
  </p:cSld>
  <p:clrMapOvr>
    <a:masterClrMapping/>
  </p:clrMapOvr>
</p:sld>
</file>

<file path=ppt/theme/theme1.xml><?xml version="1.0" encoding="utf-8"?>
<a:theme xmlns:a="http://schemas.openxmlformats.org/drawingml/2006/main" name="2_Office Theme">
  <a:themeElements>
    <a:clrScheme name="Teraco Theme">
      <a:dk1>
        <a:srgbClr val="282828"/>
      </a:dk1>
      <a:lt1>
        <a:sysClr val="window" lastClr="FFFFFF"/>
      </a:lt1>
      <a:dk2>
        <a:srgbClr val="3F6BA1"/>
      </a:dk2>
      <a:lt2>
        <a:srgbClr val="E9E9E9"/>
      </a:lt2>
      <a:accent1>
        <a:srgbClr val="3F6BA1"/>
      </a:accent1>
      <a:accent2>
        <a:srgbClr val="38BA02"/>
      </a:accent2>
      <a:accent3>
        <a:srgbClr val="80D800"/>
      </a:accent3>
      <a:accent4>
        <a:srgbClr val="BABABA"/>
      </a:accent4>
      <a:accent5>
        <a:srgbClr val="282828"/>
      </a:accent5>
      <a:accent6>
        <a:srgbClr val="578ABF"/>
      </a:accent6>
      <a:hlink>
        <a:srgbClr val="3F6BA1"/>
      </a:hlink>
      <a:folHlink>
        <a:srgbClr val="3F6B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Teraco Theme">
      <a:dk1>
        <a:srgbClr val="282828"/>
      </a:dk1>
      <a:lt1>
        <a:sysClr val="window" lastClr="FFFFFF"/>
      </a:lt1>
      <a:dk2>
        <a:srgbClr val="3F6BA1"/>
      </a:dk2>
      <a:lt2>
        <a:srgbClr val="E9E9E9"/>
      </a:lt2>
      <a:accent1>
        <a:srgbClr val="3F6BA1"/>
      </a:accent1>
      <a:accent2>
        <a:srgbClr val="38BA02"/>
      </a:accent2>
      <a:accent3>
        <a:srgbClr val="80D800"/>
      </a:accent3>
      <a:accent4>
        <a:srgbClr val="BABABA"/>
      </a:accent4>
      <a:accent5>
        <a:srgbClr val="282828"/>
      </a:accent5>
      <a:accent6>
        <a:srgbClr val="578ABF"/>
      </a:accent6>
      <a:hlink>
        <a:srgbClr val="3F6BA1"/>
      </a:hlink>
      <a:folHlink>
        <a:srgbClr val="3F6BA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66661</TotalTime>
  <Words>779</Words>
  <Application>Microsoft Macintosh PowerPoint</Application>
  <PresentationFormat>On-screen Show (16:9)</PresentationFormat>
  <Paragraphs>112</Paragraphs>
  <Slides>20</Slides>
  <Notes>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Arial</vt:lpstr>
      <vt:lpstr>Avenir Book</vt:lpstr>
      <vt:lpstr>Avenir Heavy</vt:lpstr>
      <vt:lpstr>Avenir Light</vt:lpstr>
      <vt:lpstr>Avenir LT Std 45 Book</vt:lpstr>
      <vt:lpstr>Avenir LT Std 55 Roman</vt:lpstr>
      <vt:lpstr>Avenir LT Std 85 Heavy</vt:lpstr>
      <vt:lpstr>Avenir LT Std 95 Black</vt:lpstr>
      <vt:lpstr>Avenir Roman</vt:lpstr>
      <vt:lpstr>Calibri</vt:lpstr>
      <vt:lpstr>Corbel</vt:lpstr>
      <vt:lpstr>Courier New</vt:lpstr>
      <vt:lpstr>Helvetica Neue</vt:lpstr>
      <vt:lpstr>2_Office Theme</vt:lpstr>
      <vt:lpstr>3_Office Theme</vt:lpstr>
      <vt:lpstr> NAPAfrica Update: SAFNOG 2019 AS37195</vt:lpstr>
      <vt:lpstr>NAPAfrica Update</vt:lpstr>
      <vt:lpstr>NAPAfrica Transparency</vt:lpstr>
      <vt:lpstr>NAPAfrica 2018 Incident</vt:lpstr>
      <vt:lpstr>NAPAfrica Community is Key:  2018 Roundtable Ideas</vt:lpstr>
      <vt:lpstr>Teraco Tech Days – Closing the technical gap</vt:lpstr>
      <vt:lpstr>NAPAfrica Data Flow</vt:lpstr>
      <vt:lpstr>What’s New?  Our Up and to the Right Graphs</vt:lpstr>
      <vt:lpstr>What’s New?  The Live Weather Map</vt:lpstr>
      <vt:lpstr>Membership List:  Live Member’s List</vt:lpstr>
      <vt:lpstr>Membership Graphs</vt:lpstr>
      <vt:lpstr>Looking Glass</vt:lpstr>
      <vt:lpstr>MANRS: We are members – join the movement</vt:lpstr>
      <vt:lpstr>RPKI: We are Validating</vt:lpstr>
      <vt:lpstr>RPKI Uptake: Africa vs World</vt:lpstr>
      <vt:lpstr>RPKI: the Numbers</vt:lpstr>
      <vt:lpstr>And of course… THE CLOUD</vt:lpstr>
      <vt:lpstr>Where are Africa’s Cloud On-Ramp Locations?</vt:lpstr>
      <vt:lpstr>How to Connect to Africa Cloud Exchange</vt:lpstr>
      <vt:lpstr>PowerPoint Presentation</vt:lpstr>
    </vt:vector>
  </TitlesOfParts>
  <Company>Gadgetboy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Albie Williams</dc:creator>
  <cp:lastModifiedBy>Carla Sanderson</cp:lastModifiedBy>
  <cp:revision>729</cp:revision>
  <dcterms:created xsi:type="dcterms:W3CDTF">2014-03-13T06:12:17Z</dcterms:created>
  <dcterms:modified xsi:type="dcterms:W3CDTF">2019-08-27T08:53:23Z</dcterms:modified>
</cp:coreProperties>
</file>